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5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9" r:id="rId37"/>
    <p:sldId id="300" r:id="rId38"/>
    <p:sldId id="301" r:id="rId39"/>
    <p:sldId id="302" r:id="rId40"/>
    <p:sldId id="303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</p:sldIdLst>
  <p:sldSz cx="9144000" cy="5143500" type="screen16x9"/>
  <p:notesSz cx="6858000" cy="9144000"/>
  <p:embeddedFontLst>
    <p:embeddedFont>
      <p:font typeface="Roboto" panose="020B0604020202020204" charset="0"/>
      <p:regular r:id="rId51"/>
      <p:bold r:id="rId52"/>
      <p:italic r:id="rId53"/>
      <p:boldItalic r:id="rId54"/>
    </p:embeddedFont>
    <p:embeddedFont>
      <p:font typeface="Roboto Black" panose="020B0604020202020204" charset="0"/>
      <p:bold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3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884371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1fbab32ff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1fbab32ffe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95382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e933f73382_2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e933f73382_2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14304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ed742ecc88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ed742ecc88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6603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e8cc4ea8df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e8cc4ea8df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89796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e8cc4ea8df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e8cc4ea8df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77700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e8cc4ea8df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e8cc4ea8df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55905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ec6081d188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ec6081d188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14128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ec6081d188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ec6081d188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36734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ec6081d188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ec6081d188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77101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ec6081d188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ec6081d188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70476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ec6952edb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ec6952edb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3229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f532a7c30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f532a7c30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23101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ec6952edba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ec6952edba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17882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ed742ecc88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ed742ecc88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69959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ec8c8da8f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ec8c8da8f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85536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ec8c8da8ff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ec8c8da8ff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50215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eca8355d1b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eca8355d1b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7386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eca8355d1b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eca8355d1b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98080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f525cc29aa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f525cc29aa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10191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f525cc29aa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f525cc29aa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65286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f525cc29aa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f525cc29aa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69925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f525cc29aa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f525cc29aa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9698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2127aa45d9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2127aa45d9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29767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f525cc29aa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f525cc29aa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41967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f525cc29aa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f525cc29aa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6061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f525cc29aa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f525cc29aa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93715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f525cc29aa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f525cc29aa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17542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f525cc29aa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f525cc29aa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24305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f525cc29aa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f525cc29aa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122330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f525cc29aa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f525cc29aa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93075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32078add28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132078add28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75278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13399cb84a6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13399cb84a6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61929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3399cb84a6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13399cb84a6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85090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f525cc29aa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f525cc29aa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391250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13399cb84a6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13399cb84a6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615278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f525cc29aa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f525cc29aa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248837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f532a7c30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f532a7c30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426971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f532a7c30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f532a7c30b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273611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eca8355d1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eca8355d1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843475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eca8355d1b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eca8355d1b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690843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eca8355d1b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eca8355d1b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152410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eca8355d1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eca8355d1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29917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ec6952edba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ec6952edba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6634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e46da2bcc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e46da2bcc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9394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e933f73382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e933f73382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30613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e933f73382_2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e933f73382_2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26305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e933f73382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e933f73382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32742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e933f73382_2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e933f73382_2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4084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hyperlink" Target="http://www.youtube.com/watch?v=K3t7y0afD64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5Mq9aVxRQ8Q" TargetMode="External"/><Relationship Id="rId5" Type="http://schemas.openxmlformats.org/officeDocument/2006/relationships/image" Target="../media/image28.jpg"/><Relationship Id="rId4" Type="http://schemas.openxmlformats.org/officeDocument/2006/relationships/hyperlink" Target="http://www.youtube.com/watch?v=5Mq9aVxRQ8Q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g"/><Relationship Id="rId4" Type="http://schemas.openxmlformats.org/officeDocument/2006/relationships/hyperlink" Target="https://www.currenttime.tv/a/30476069.html#player-start-time=21.494316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tagram.com/jasharaket/" TargetMode="External"/><Relationship Id="rId3" Type="http://schemas.openxmlformats.org/officeDocument/2006/relationships/image" Target="../media/image2.jpg"/><Relationship Id="rId7" Type="http://schemas.openxmlformats.org/officeDocument/2006/relationships/hyperlink" Target="https://ideaca.today/ru/threedot/bashtalgych-kontentchinin-koldonmosu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ideaca.today/ru/threedots/all" TargetMode="External"/><Relationship Id="rId5" Type="http://schemas.openxmlformats.org/officeDocument/2006/relationships/hyperlink" Target="https://ideaca.today/ru/article/stories-2-cheksiz-dostuk" TargetMode="External"/><Relationship Id="rId4" Type="http://schemas.openxmlformats.org/officeDocument/2006/relationships/hyperlink" Target="https://ideaca.today/ru/article/stories-cheksiz-dostuk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tagram.com/explore/tags/idea%D0%BC%D0%B0%D1%80%D0%B0%D1%84%D0%BE%D0%BD2020/" TargetMode="External"/><Relationship Id="rId3" Type="http://schemas.openxmlformats.org/officeDocument/2006/relationships/image" Target="../media/image2.jpg"/><Relationship Id="rId7" Type="http://schemas.openxmlformats.org/officeDocument/2006/relationships/hyperlink" Target="https://www.youtube.com/watch?v=zZQj-eN-M_c&amp;list=PLtKHlwrZzZ63aL_UbamJTqoEnSiGygQSv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instagram.com/p/CJvTRl4o3_I/" TargetMode="External"/><Relationship Id="rId5" Type="http://schemas.openxmlformats.org/officeDocument/2006/relationships/hyperlink" Target="https://www.instagram.com/demjashtar/" TargetMode="External"/><Relationship Id="rId10" Type="http://schemas.openxmlformats.org/officeDocument/2006/relationships/hyperlink" Target="https://www.instagram.com/p/CI7odsBn7CF/" TargetMode="External"/><Relationship Id="rId4" Type="http://schemas.openxmlformats.org/officeDocument/2006/relationships/hyperlink" Target="https://eurasia.amnesty.org/2021/07/19/kak-vnedrit-obuchenie-pravam-cheloveka-v-uchrezhdeniya-professionalnogo-obrazovaniya-rasskazyvaet-partnyor-amnesty-international-iz-kyrgyzstana-ajzat-ruslanova/?fbclid=IwAR3Zq80CoXinqg7f7JjvjNXdNCAa7Jf2xZIre_KtsScPhYYV7BqgJ3xa5-o" TargetMode="External"/><Relationship Id="rId9" Type="http://schemas.openxmlformats.org/officeDocument/2006/relationships/hyperlink" Target="https://www.instagram.com/p/CAE2S-nnD9_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2.jpg"/><Relationship Id="rId7" Type="http://schemas.openxmlformats.org/officeDocument/2006/relationships/image" Target="../media/image49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10" Type="http://schemas.openxmlformats.org/officeDocument/2006/relationships/hyperlink" Target="https://www.instagram.com/p/CAXua9uHHON/" TargetMode="External"/><Relationship Id="rId4" Type="http://schemas.openxmlformats.org/officeDocument/2006/relationships/hyperlink" Target="https://ideaca.today/ru/business/monitoring-and-evaluation-interactive-training" TargetMode="External"/><Relationship Id="rId9" Type="http://schemas.openxmlformats.org/officeDocument/2006/relationships/image" Target="../media/image51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hyperlink" Target="https://ideaca.today/ru/article/case-tournament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gi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s://fb.com/idea.ca" TargetMode="External"/><Relationship Id="rId13" Type="http://schemas.openxmlformats.org/officeDocument/2006/relationships/image" Target="../media/image64.png"/><Relationship Id="rId18" Type="http://schemas.openxmlformats.org/officeDocument/2006/relationships/hyperlink" Target="https://ideaca.today/" TargetMode="External"/><Relationship Id="rId3" Type="http://schemas.openxmlformats.org/officeDocument/2006/relationships/image" Target="../media/image58.jpg"/><Relationship Id="rId7" Type="http://schemas.openxmlformats.org/officeDocument/2006/relationships/image" Target="../media/image61.png"/><Relationship Id="rId12" Type="http://schemas.openxmlformats.org/officeDocument/2006/relationships/hyperlink" Target="https://twitter.com/IDEACentralAsia" TargetMode="External"/><Relationship Id="rId17" Type="http://schemas.openxmlformats.org/officeDocument/2006/relationships/image" Target="../media/image66.png"/><Relationship Id="rId2" Type="http://schemas.openxmlformats.org/officeDocument/2006/relationships/notesSlide" Target="../notesSlides/notesSlide48.xml"/><Relationship Id="rId16" Type="http://schemas.openxmlformats.org/officeDocument/2006/relationships/hyperlink" Target="https://t.me/ideaca" TargetMode="External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tiktok.com/@idea_ca" TargetMode="External"/><Relationship Id="rId11" Type="http://schemas.openxmlformats.org/officeDocument/2006/relationships/image" Target="../media/image63.png"/><Relationship Id="rId5" Type="http://schemas.openxmlformats.org/officeDocument/2006/relationships/image" Target="../media/image60.gif"/><Relationship Id="rId15" Type="http://schemas.openxmlformats.org/officeDocument/2006/relationships/image" Target="../media/image65.png"/><Relationship Id="rId10" Type="http://schemas.openxmlformats.org/officeDocument/2006/relationships/hyperlink" Target="https://www.instagram.com/idea_ca/" TargetMode="External"/><Relationship Id="rId19" Type="http://schemas.openxmlformats.org/officeDocument/2006/relationships/image" Target="../media/image67.png"/><Relationship Id="rId4" Type="http://schemas.openxmlformats.org/officeDocument/2006/relationships/image" Target="../media/image59.gif"/><Relationship Id="rId9" Type="http://schemas.openxmlformats.org/officeDocument/2006/relationships/image" Target="../media/image62.png"/><Relationship Id="rId14" Type="http://schemas.openxmlformats.org/officeDocument/2006/relationships/hyperlink" Target="https://www.youtube.com/user/ruidebateor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gif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11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2"/>
          <p:cNvSpPr txBox="1"/>
          <p:nvPr/>
        </p:nvSpPr>
        <p:spPr>
          <a:xfrm>
            <a:off x="409950" y="1041175"/>
            <a:ext cx="8324100" cy="31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Я рада, что вы читаете этот отчет. Значит, у нас много общего: вам также интересен гражданский активизм, важен голос молодежи и не безразличен завтрашний день. </a:t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Возможно, после прочтения у вас появятся новые идеи, или вы почерпнете что-то полезное для себя. Обещаю, никакого спама. Только важное и интересное. </a:t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Что ж, 2020 год оказался одним большим челленджем. Но все трудности на пути сделали нас только сильнее, дружнее и сплоченнее! </a:t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А еще этот год трансформировался в цифровой формат. Для большинства многое стало онлайн: работа, учеба, посещение театров и даже свадьбы. И благодаря этому наш отчет стал более интерактивным: впереди вас ждут кликабельные слова и видеовставки. </a:t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Ниже мы расскажем, как изменились наши форматы и подходы. А для удобной навигации из месяца в месяц вы будете видеть список судьбоносных событий вокруг нас и описания предпринятых нами действий. </a:t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3"/>
          <p:cNvSpPr txBox="1"/>
          <p:nvPr/>
        </p:nvSpPr>
        <p:spPr>
          <a:xfrm>
            <a:off x="409950" y="391775"/>
            <a:ext cx="83241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Поверьте, работая с молодежью, невозможно стоять на месте. Поэтому мы создали свой TikTok аккаунт, стали записывать больше подкастов, вели прямые эфиры и писали больше статей. </a:t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Да, за этот год мы трансформировались. Но одно осталось прежнем: мы все также поддерживаем интересы молодежи Центральной Азии. Вместе с тысячами ребят продолжаем строить мосты между идеями и людьми, чтобы добиться перемен в регионе.  </a:t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5" name="Google Shape;125;p23"/>
          <p:cNvSpPr txBox="1"/>
          <p:nvPr/>
        </p:nvSpPr>
        <p:spPr>
          <a:xfrm>
            <a:off x="2266225" y="4322450"/>
            <a:ext cx="4611600" cy="6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Ну что, вы готовы пуститься в наше онлайн-путешествие по 2020 году?</a:t>
            </a:r>
            <a:endParaRPr sz="21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6" name="Google Shape;12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53150" y="2044375"/>
            <a:ext cx="2082000" cy="212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6" descr="Вот и подходит в концу инициатива «Город, дружественный детям и молодежи». Мы работали в Сузаке и Ысык-Ате. Ребята проделали огромную работу и принесли в свои села позитивные перемены и изменения. Сегодня мы хотим с вами поделиться историями наших ребят. Они рассказывают о своих мечтах и планах, трудностях и вызовах, очень личном и глубинном." title="Истории ребят инициативы «Город, дружественный детям и молодежи»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12500" y="739275"/>
            <a:ext cx="1987724" cy="149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04725" y="2076025"/>
            <a:ext cx="1506975" cy="37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30"/>
          <p:cNvPicPr preferRelativeResize="0"/>
          <p:nvPr/>
        </p:nvPicPr>
        <p:blipFill rotWithShape="1">
          <a:blip r:embed="rId3">
            <a:alphaModFix/>
          </a:blip>
          <a:srcRect l="79" r="79"/>
          <a:stretch/>
        </p:blipFill>
        <p:spPr>
          <a:xfrm>
            <a:off x="0" y="0"/>
            <a:ext cx="9144000" cy="5143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31" descr="В 2020 году марш на 8 марта в Кыргызстане вошел в историю, про задержание около 70 человек пришедших на мирную акцию писали во всем мире. Власти же в Кыргызстане никак не отреагировали, а суды вынесли решение, по которому действия милиции не считаются незаконными. Спустя год мы собрали в один монолог историю от задержанных о том, что произошло в тот день. &#10;&#10;Подписаться: http://youtube.com/klooplive &#10;Наш веб-сайт: http://kloop.kg  &#10;Facebook: http://fb.com/kloop.kg &#10;Twitter: http://twitter.com/kloopnews" title="Монолог задержанных в Бишкеке 8 марта в 2020 году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08800" y="1140925"/>
            <a:ext cx="4075800" cy="305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31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/>
          <p:nvPr/>
        </p:nvSpPr>
        <p:spPr>
          <a:xfrm>
            <a:off x="471900" y="968400"/>
            <a:ext cx="5904000" cy="4339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Вступительное слово </a:t>
            </a:r>
            <a:endParaRPr sz="18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Наша команда</a:t>
            </a:r>
            <a:endParaRPr sz="18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Слово редакторки </a:t>
            </a:r>
            <a:endParaRPr sz="18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Таймлайн-2020</a:t>
            </a:r>
            <a:endParaRPr sz="18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Наши принципы</a:t>
            </a:r>
            <a:endParaRPr sz="18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Итоги года</a:t>
            </a:r>
            <a:endParaRPr sz="18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Наши достижения </a:t>
            </a:r>
            <a:br>
              <a:rPr lang="ru" sz="18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ru" sz="1800" dirty="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История</a:t>
            </a:r>
            <a:r>
              <a:rPr lang="ru-RU" sz="18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1800" dirty="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Айдай</a:t>
            </a:r>
            <a:r>
              <a:rPr lang="ru" sz="1800" dirty="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: </a:t>
            </a:r>
            <a:r>
              <a:rPr lang="ru" sz="18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/>
            </a:r>
            <a:br>
              <a:rPr lang="ru" sz="18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ru" sz="18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      баланс с новыми обязанностями</a:t>
            </a:r>
            <a:endParaRPr sz="18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just"/>
            <a:r>
              <a:rPr lang="ru-RU" sz="18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Поговорим о деньгах</a:t>
            </a:r>
            <a:r>
              <a:rPr lang="ru-RU" sz="1800" dirty="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?</a:t>
            </a:r>
            <a:endParaRPr lang="en-US" sz="1800" dirty="0" smtClean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dirty="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Наши </a:t>
            </a:r>
            <a:r>
              <a:rPr lang="ru" sz="18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сервисные контракты</a:t>
            </a:r>
            <a:endParaRPr sz="18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Наши планы на 2021</a:t>
            </a:r>
            <a:endParaRPr sz="18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Контакты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3" name="Google Shape;63;p14"/>
          <p:cNvSpPr txBox="1"/>
          <p:nvPr/>
        </p:nvSpPr>
        <p:spPr>
          <a:xfrm>
            <a:off x="2653650" y="193175"/>
            <a:ext cx="38367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4300" b="1" i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Содержание</a:t>
            </a:r>
            <a:endParaRPr sz="4300" b="1" i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4" name="Google Shape;64;p14"/>
          <p:cNvSpPr/>
          <p:nvPr/>
        </p:nvSpPr>
        <p:spPr>
          <a:xfrm>
            <a:off x="4754250" y="1251125"/>
            <a:ext cx="3690300" cy="2822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chemeClr val="lt2"/>
              </a:highlight>
            </a:endParaRPr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2450" y="1323425"/>
            <a:ext cx="3551350" cy="2663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11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32"/>
          <p:cNvSpPr txBox="1"/>
          <p:nvPr/>
        </p:nvSpPr>
        <p:spPr>
          <a:xfrm>
            <a:off x="409950" y="2443275"/>
            <a:ext cx="8324100" cy="24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Марш был для меня возможностью заявить о том, о чем молчишь в обычные будни. Весь год ты ведешь невидимую для окружающих деятельность по продвижению женщин и один день в году получаешь шанс перестать быть невидимкой. Вместо букета цветов, конфет и подарков хотелось, чтобы все (друзья, подруги, близкие, общество и государство) вышли поддержать. </a:t>
            </a:r>
            <a:endParaRPr sz="1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Но все сложилось иначе. 8 марта были задержаны более 50 участниц марша. На мероприятии появились провокаторы, которые разорвали все материалы, напали на участниц и остались безнаказанными. Причины задержания сотрудники правоохранительных органов так и не озвучили. Всех девушек заперли в тесном кабинете без еды и первой помощи. Некоторым участницам требовалась первая помощь, которая так и не была оказана. В помещение заходили мужчины в гражданской одежде и снимали всех на камеру. Атмосфера была тяжелая: некоторые задыхались, другие вели прямые эфиры в социальных сетях, а третьи пытались построить диалог с милицией и выяснить причины.</a:t>
            </a:r>
            <a:endParaRPr sz="1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8" name="Google Shape;178;p32"/>
          <p:cNvSpPr txBox="1"/>
          <p:nvPr/>
        </p:nvSpPr>
        <p:spPr>
          <a:xfrm>
            <a:off x="409950" y="701050"/>
            <a:ext cx="4357800" cy="664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just">
              <a:lnSpc>
                <a:spcPct val="80000"/>
              </a:lnSpc>
            </a:pPr>
            <a:r>
              <a:rPr lang="ru" sz="13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Мирный марш 8 марта против гендерного насилия, на </a:t>
            </a:r>
            <a:r>
              <a:rPr lang="ru" sz="1300" dirty="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котором </a:t>
            </a:r>
            <a:r>
              <a:rPr lang="ru-RU" sz="1200" u="sng" dirty="0">
                <a:solidFill>
                  <a:schemeClr val="tx1"/>
                </a:solidFill>
                <a:latin typeface="Roboto" panose="020B0604020202020204" charset="0"/>
                <a:ea typeface="Roboto" panose="020B0604020202020204" charset="0"/>
                <a:hlinkClick r:id="rId4"/>
              </a:rPr>
              <a:t>я была незаконно задержана </a:t>
            </a:r>
            <a:r>
              <a:rPr lang="ru-RU" sz="1200" u="sng" dirty="0" smtClean="0">
                <a:solidFill>
                  <a:schemeClr val="tx1"/>
                </a:solidFill>
                <a:latin typeface="Roboto" panose="020B0604020202020204" charset="0"/>
                <a:ea typeface="Roboto" panose="020B0604020202020204" charset="0"/>
                <a:hlinkClick r:id="rId4"/>
              </a:rPr>
              <a:t>милицией</a:t>
            </a:r>
            <a:r>
              <a:rPr lang="ru" sz="1300" dirty="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ru" sz="13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буквально разделил </a:t>
            </a:r>
            <a:r>
              <a:rPr lang="ru" sz="1300" dirty="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мою </a:t>
            </a:r>
            <a:r>
              <a:rPr lang="ru" sz="13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жизнь на «до» и «после». </a:t>
            </a:r>
            <a:endParaRPr dirty="0"/>
          </a:p>
        </p:txBody>
      </p:sp>
      <p:sp>
        <p:nvSpPr>
          <p:cNvPr id="179" name="Google Shape;179;p32"/>
          <p:cNvSpPr txBox="1"/>
          <p:nvPr/>
        </p:nvSpPr>
        <p:spPr>
          <a:xfrm>
            <a:off x="409950" y="1365850"/>
            <a:ext cx="43578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Я с необъяснимым волнением ждала этот день. Заранее обдумывала свой транспарант, чтобы все в совокупности символизировало борьбу за свои права и свободы, достойную жизнь и труд, против насилия и гендерных стереотипов. </a:t>
            </a:r>
            <a:endParaRPr dirty="0"/>
          </a:p>
        </p:txBody>
      </p:sp>
      <p:sp>
        <p:nvSpPr>
          <p:cNvPr id="180" name="Google Shape;180;p32"/>
          <p:cNvSpPr/>
          <p:nvPr/>
        </p:nvSpPr>
        <p:spPr>
          <a:xfrm>
            <a:off x="5197150" y="649450"/>
            <a:ext cx="3081900" cy="1701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1" name="Google Shape;181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62939" y="701125"/>
            <a:ext cx="2955085" cy="159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11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33"/>
          <p:cNvSpPr txBox="1"/>
          <p:nvPr/>
        </p:nvSpPr>
        <p:spPr>
          <a:xfrm>
            <a:off x="409950" y="619875"/>
            <a:ext cx="8324100" cy="24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Этот марш был мегаважен, чтобы рассказать общественности о проблемах, с которыми сталкиваются женщины, показать, что эти вопросы касаются широкого круга лиц, и наконец, объединиться в политически знаковый для нас день. </a:t>
            </a:r>
            <a:endParaRPr sz="1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После задержания всем участницам марша требовалось психологическая и правовая помощь. Восстановление ментального здоровья было долгим, а нарушенное право на мирные собрания так и осталось не восстановленным. Решением суда задержания участниц марша были признаны законными. </a:t>
            </a:r>
            <a:endParaRPr sz="1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Было тяжело осознать, что в своей стране ты не находишься в безопасности. За нас (особенно за Эльвиру и меня) беспокоились наши ребята, распрашивали, что случилось и почему нас задержали. Работу, которую ведет наша команда в регионах, стала еще более ценной. Ребята смогли понять и поддержать нас в нелегкое время.</a:t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88" name="Google Shape;188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7425" y="2949800"/>
            <a:ext cx="3549151" cy="192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8"/>
          <p:cNvSpPr txBox="1"/>
          <p:nvPr/>
        </p:nvSpPr>
        <p:spPr>
          <a:xfrm>
            <a:off x="310350" y="1082595"/>
            <a:ext cx="8523300" cy="4324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В 2020 году мы работали над девятью разными проектами. Один начался еще в 2019, а другой еще раньше. Были и совсем новые проекты, которые только-только запустились и до сих пор идут полным ходом. </a:t>
            </a:r>
          </a:p>
          <a:p>
            <a:r>
              <a:rPr lang="ru-RU" sz="16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/>
            </a:r>
            <a:br>
              <a:rPr lang="ru-RU" sz="16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</a:br>
            <a:r>
              <a:rPr lang="ru-RU" sz="16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«</a:t>
            </a:r>
            <a:r>
              <a:rPr lang="ru-RU" sz="1600" dirty="0" err="1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Чексиз</a:t>
            </a:r>
            <a:r>
              <a:rPr lang="ru-RU" sz="16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достук</a:t>
            </a:r>
            <a:r>
              <a:rPr lang="ru-RU" sz="16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» расширил географию нашей работы: мы прибыли в приграничные районы на юге страны. Писали о </a:t>
            </a:r>
            <a:r>
              <a:rPr lang="ru-RU" sz="1600" u="sng" dirty="0">
                <a:solidFill>
                  <a:schemeClr val="tx1"/>
                </a:solidFill>
                <a:latin typeface="Roboto" panose="020B0604020202020204" charset="0"/>
                <a:ea typeface="Roboto" panose="020B0604020202020204" charset="0"/>
                <a:hlinkClick r:id="rId4"/>
              </a:rPr>
              <a:t>девочках</a:t>
            </a:r>
            <a:r>
              <a:rPr lang="ru-RU" sz="16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 и </a:t>
            </a:r>
            <a:r>
              <a:rPr lang="ru-RU" sz="1600" u="sng" dirty="0">
                <a:solidFill>
                  <a:schemeClr val="tx1"/>
                </a:solidFill>
                <a:latin typeface="Roboto" panose="020B0604020202020204" charset="0"/>
                <a:ea typeface="Roboto" panose="020B0604020202020204" charset="0"/>
                <a:hlinkClick r:id="rId5"/>
              </a:rPr>
              <a:t>мальчиках</a:t>
            </a:r>
            <a:r>
              <a:rPr lang="ru-RU" sz="16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 проекта, которые своими силами добились невероятных достижений.</a:t>
            </a:r>
          </a:p>
          <a:p>
            <a:r>
              <a:rPr lang="ru-RU" sz="16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/>
            </a:r>
            <a:br>
              <a:rPr lang="ru-RU" sz="16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</a:br>
            <a:r>
              <a:rPr lang="ru-RU" sz="1600" u="sng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  <a:hlinkClick r:id="rId6"/>
              </a:rPr>
              <a:t>«.</a:t>
            </a:r>
            <a:r>
              <a:rPr lang="ru-RU" sz="1600" u="sng" dirty="0" err="1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  <a:hlinkClick r:id="rId6"/>
              </a:rPr>
              <a:t>үч.чекит</a:t>
            </a:r>
            <a:r>
              <a:rPr lang="ru-RU" sz="1600" u="sng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  <a:hlinkClick r:id="rId6"/>
              </a:rPr>
              <a:t>.»</a:t>
            </a:r>
            <a:r>
              <a:rPr lang="ru-RU" sz="16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 позволил нам повлиять на </a:t>
            </a:r>
            <a:r>
              <a:rPr lang="ru-RU" sz="1600" dirty="0" err="1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медиаландшафт</a:t>
            </a:r>
            <a:r>
              <a:rPr lang="ru-RU" sz="16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 и развивать альтернативные СМИ на кыргызском языке. Мы генерировали контент для социальных сетей и даже разработали </a:t>
            </a:r>
            <a:r>
              <a:rPr lang="ru-RU" sz="1600" u="sng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  <a:hlinkClick r:id="rId7"/>
              </a:rPr>
              <a:t>первое пособие по созданию блога</a:t>
            </a:r>
            <a:r>
              <a:rPr lang="ru-RU" sz="16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.</a:t>
            </a:r>
          </a:p>
          <a:p>
            <a:r>
              <a:rPr lang="ru-RU" sz="16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/>
            </a:r>
            <a:br>
              <a:rPr lang="ru-RU" sz="16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</a:br>
            <a:r>
              <a:rPr lang="ru-RU" sz="1600" u="sng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  <a:hlinkClick r:id="rId8"/>
              </a:rPr>
              <a:t>Проект «</a:t>
            </a:r>
            <a:r>
              <a:rPr lang="ru-RU" sz="1600" u="sng" dirty="0" err="1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  <a:hlinkClick r:id="rId8"/>
              </a:rPr>
              <a:t>Жаш</a:t>
            </a:r>
            <a:r>
              <a:rPr lang="ru-RU" sz="1600" u="sng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  <a:hlinkClick r:id="rId8"/>
              </a:rPr>
              <a:t> </a:t>
            </a:r>
            <a:r>
              <a:rPr lang="ru-RU" sz="1600" u="sng" dirty="0" err="1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  <a:hlinkClick r:id="rId8"/>
              </a:rPr>
              <a:t>аракет</a:t>
            </a:r>
            <a:r>
              <a:rPr lang="ru-RU" sz="1600" u="sng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  <a:hlinkClick r:id="rId8"/>
              </a:rPr>
              <a:t>»</a:t>
            </a:r>
            <a:r>
              <a:rPr lang="ru-RU" sz="16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 показал, насколько наша молодежь крутая и инициативная! Сначала мы направили ребят, а дальше они уже все сами: провели исследования потребностей, проанализировали ответы и организовали публичные мероприятия.</a:t>
            </a:r>
          </a:p>
          <a:p>
            <a:r>
              <a:rPr lang="ru-RU" sz="16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/>
            </a:r>
            <a:br>
              <a:rPr lang="ru-RU" sz="16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</a:br>
            <a:endParaRPr sz="1500" dirty="0">
              <a:solidFill>
                <a:schemeClr val="bg1"/>
              </a:solidFill>
              <a:latin typeface="Roboto" panose="020B0604020202020204" charset="0"/>
              <a:ea typeface="Roboto" panose="020B0604020202020204" charset="0"/>
              <a:cs typeface="Roboto"/>
              <a:sym typeface="Roboto"/>
            </a:endParaRPr>
          </a:p>
        </p:txBody>
      </p:sp>
      <p:sp>
        <p:nvSpPr>
          <p:cNvPr id="215" name="Google Shape;215;p38"/>
          <p:cNvSpPr txBox="1"/>
          <p:nvPr/>
        </p:nvSpPr>
        <p:spPr>
          <a:xfrm>
            <a:off x="2048700" y="263325"/>
            <a:ext cx="5046600" cy="1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4300" b="1" i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Наши достижения</a:t>
            </a:r>
            <a:endParaRPr sz="5500" i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 b="1" i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9"/>
          <p:cNvSpPr txBox="1"/>
          <p:nvPr/>
        </p:nvSpPr>
        <p:spPr>
          <a:xfrm>
            <a:off x="310350" y="196579"/>
            <a:ext cx="8523300" cy="5355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Благодаря проекту «Сообщества за устойчивый мир» у учащихся профессиональных лицеев </a:t>
            </a:r>
            <a:r>
              <a:rPr lang="ru-RU" u="sng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  <a:hlinkClick r:id="rId4"/>
              </a:rPr>
              <a:t>появились учебно-методические материалы и пособие для учителей</a:t>
            </a:r>
            <a:r>
              <a:rPr lang="ru-RU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 о том, как применять все это на практике.</a:t>
            </a:r>
          </a:p>
          <a:p>
            <a:r>
              <a:rPr lang="ru-RU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/>
            </a:r>
            <a:br>
              <a:rPr lang="ru-RU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</a:br>
            <a:r>
              <a:rPr lang="ru-RU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Что касается «</a:t>
            </a:r>
            <a:r>
              <a:rPr lang="ru-RU" dirty="0" err="1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Central</a:t>
            </a:r>
            <a:r>
              <a:rPr lang="ru-RU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Asian</a:t>
            </a:r>
            <a:r>
              <a:rPr lang="ru-RU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Transformers</a:t>
            </a:r>
            <a:r>
              <a:rPr lang="ru-RU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» и </a:t>
            </a:r>
            <a:r>
              <a:rPr lang="ru-RU" u="sng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  <a:hlinkClick r:id="rId5"/>
              </a:rPr>
              <a:t>«</a:t>
            </a:r>
            <a:r>
              <a:rPr lang="ru-RU" u="sng" dirty="0" err="1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  <a:hlinkClick r:id="rId5"/>
              </a:rPr>
              <a:t>Демилгелуу</a:t>
            </a:r>
            <a:r>
              <a:rPr lang="ru-RU" u="sng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  <a:hlinkClick r:id="rId5"/>
              </a:rPr>
              <a:t> </a:t>
            </a:r>
            <a:r>
              <a:rPr lang="ru-RU" u="sng" dirty="0" err="1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  <a:hlinkClick r:id="rId5"/>
              </a:rPr>
              <a:t>жаштар</a:t>
            </a:r>
            <a:r>
              <a:rPr lang="ru-RU" u="sng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  <a:hlinkClick r:id="rId5"/>
              </a:rPr>
              <a:t>»</a:t>
            </a:r>
            <a:r>
              <a:rPr lang="ru-RU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, эти проекты преобразовались в онлайн-формат для 700 молодых людей. Встречи в ZOOM, создание </a:t>
            </a:r>
            <a:r>
              <a:rPr lang="ru-RU" dirty="0" err="1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Telegram</a:t>
            </a:r>
            <a:r>
              <a:rPr lang="ru-RU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-каналов и активность в </a:t>
            </a:r>
            <a:r>
              <a:rPr lang="ru-RU" dirty="0" err="1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Whats’App</a:t>
            </a:r>
            <a:r>
              <a:rPr lang="ru-RU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-чатах. </a:t>
            </a:r>
          </a:p>
          <a:p>
            <a:r>
              <a:rPr lang="ru-RU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/>
            </a:r>
            <a:br>
              <a:rPr lang="ru-RU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</a:br>
            <a:r>
              <a:rPr lang="ru-RU" u="sng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  <a:hlinkClick r:id="rId6"/>
              </a:rPr>
              <a:t>Экспериментальный проект «</a:t>
            </a:r>
            <a:r>
              <a:rPr lang="ru-RU" u="sng" dirty="0" err="1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  <a:hlinkClick r:id="rId6"/>
              </a:rPr>
              <a:t>Ачык</a:t>
            </a:r>
            <a:r>
              <a:rPr lang="ru-RU" u="sng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  <a:hlinkClick r:id="rId6"/>
              </a:rPr>
              <a:t> Нарын»</a:t>
            </a:r>
            <a:r>
              <a:rPr lang="ru-RU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 вовлек 783 человека. За два месяца мы создали 41 публичную площадку, чтобы полезный досуг и общественный дискурс стали привычкой для жителей/ниц Нарына.</a:t>
            </a:r>
          </a:p>
          <a:p>
            <a:r>
              <a:rPr lang="ru-RU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/>
            </a:r>
            <a:br>
              <a:rPr lang="ru-RU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</a:br>
            <a:r>
              <a:rPr lang="ru-RU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«Паритет G» познакомил нас с 20 курсантами/</a:t>
            </a:r>
            <a:r>
              <a:rPr lang="ru-RU" dirty="0" err="1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ками</a:t>
            </a:r>
            <a:r>
              <a:rPr lang="ru-RU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 МВД, а также учащимися юридических факультетов Бишкека. Вместе мы </a:t>
            </a:r>
            <a:r>
              <a:rPr lang="ru-RU" u="sng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  <a:hlinkClick r:id="rId7"/>
              </a:rPr>
              <a:t>создали </a:t>
            </a:r>
            <a:r>
              <a:rPr lang="ru-RU" u="sng" dirty="0" err="1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  <a:hlinkClick r:id="rId7"/>
              </a:rPr>
              <a:t>тьюторилы</a:t>
            </a:r>
            <a:r>
              <a:rPr lang="ru-RU" u="sng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  <a:hlinkClick r:id="rId7"/>
              </a:rPr>
              <a:t> о работе с жертвами насилия</a:t>
            </a:r>
            <a:r>
              <a:rPr lang="ru-RU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. </a:t>
            </a:r>
          </a:p>
          <a:p>
            <a:r>
              <a:rPr lang="ru-RU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/>
            </a:r>
            <a:br>
              <a:rPr lang="ru-RU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</a:br>
            <a:r>
              <a:rPr lang="ru-RU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И для ребят инициативы «Город, дружественный детям и молодежи» мы </a:t>
            </a:r>
            <a:r>
              <a:rPr lang="ru-RU" u="sng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  <a:hlinkClick r:id="rId8"/>
              </a:rPr>
              <a:t>запустили первый онлайн-марафон в социальных сетях</a:t>
            </a:r>
            <a:r>
              <a:rPr lang="ru-RU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. Получилось более 200 публикаций! А вовлекли мы во все мероприятия 1 217 мальчиков и девочек.  </a:t>
            </a:r>
          </a:p>
          <a:p>
            <a:r>
              <a:rPr lang="ru-RU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/>
            </a:r>
            <a:br>
              <a:rPr lang="ru-RU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</a:br>
            <a:r>
              <a:rPr lang="ru-RU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И немного про социальные сети. За этот год мы появились в </a:t>
            </a:r>
            <a:r>
              <a:rPr lang="ru-RU" dirty="0" err="1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TikTok</a:t>
            </a:r>
            <a:r>
              <a:rPr lang="ru-RU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, ведь где молодежь, там и мы. Проанализировав вовлеченность аудитории, создавали больше видеоконтента и </a:t>
            </a:r>
            <a:r>
              <a:rPr lang="ru-RU" u="sng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  <a:hlinkClick r:id="rId9"/>
              </a:rPr>
              <a:t>карточек</a:t>
            </a:r>
            <a:r>
              <a:rPr lang="ru-RU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 с пояснениями </a:t>
            </a:r>
            <a:r>
              <a:rPr lang="ru-RU" u="sng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  <a:hlinkClick r:id="rId10"/>
              </a:rPr>
              <a:t>сложных слов</a:t>
            </a:r>
            <a:r>
              <a:rPr lang="ru-RU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 на кыргызском языке. </a:t>
            </a:r>
          </a:p>
          <a:p>
            <a:r>
              <a:rPr lang="ru-RU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/>
            </a:r>
            <a:br>
              <a:rPr lang="ru-RU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</a:br>
            <a:endParaRPr dirty="0">
              <a:solidFill>
                <a:schemeClr val="bg1"/>
              </a:solidFill>
              <a:latin typeface="Roboto" panose="020B0604020202020204" charset="0"/>
              <a:ea typeface="Roboto" panose="020B0604020202020204" charset="0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40"/>
          <p:cNvSpPr txBox="1"/>
          <p:nvPr/>
        </p:nvSpPr>
        <p:spPr>
          <a:xfrm>
            <a:off x="388200" y="2133775"/>
            <a:ext cx="56286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2020 год запомнился карантином и работой из дому. Кто-то оборудовал кухню под свой кабинет, а кто-то проводил созвоны в Google Meets прямо из постели. </a:t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Для Айдай Кадыралиевой судьба преподнесла другой сюрприз – онлайн-работа с грудным ребенком в команде IDEA CA. Насколько это реально и что вышло в итоге, читайте в ее истории ниже.</a:t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8" name="Google Shape;228;p40"/>
          <p:cNvSpPr txBox="1"/>
          <p:nvPr/>
        </p:nvSpPr>
        <p:spPr>
          <a:xfrm>
            <a:off x="305000" y="415825"/>
            <a:ext cx="40761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История Айдай:</a:t>
            </a:r>
            <a:endParaRPr sz="61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9" name="Google Shape;229;p40"/>
          <p:cNvSpPr txBox="1"/>
          <p:nvPr/>
        </p:nvSpPr>
        <p:spPr>
          <a:xfrm>
            <a:off x="2090275" y="889975"/>
            <a:ext cx="7905600" cy="12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баланс с новыми обязанностями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0" name="Google Shape;230;p40"/>
          <p:cNvSpPr/>
          <p:nvPr/>
        </p:nvSpPr>
        <p:spPr>
          <a:xfrm>
            <a:off x="6252600" y="1622075"/>
            <a:ext cx="2190600" cy="2897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1" name="Google Shape;231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13324" y="1691475"/>
            <a:ext cx="2069150" cy="2758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11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41"/>
          <p:cNvSpPr txBox="1"/>
          <p:nvPr/>
        </p:nvSpPr>
        <p:spPr>
          <a:xfrm>
            <a:off x="540600" y="404050"/>
            <a:ext cx="4031400" cy="50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Скажу честно, я уже смутно помню то время, когда нас в семье было только 2 человека: я и мой муж Ихтияр. Но у меня точно было больше времени и меньше ответственности. Причина этому — рождение нашей малышки. </a:t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22 ноября 2019 года — дата, которая поделила мою жизнь на «до» и «после». Именно в этот день я родила Софию. Конечно, все было подготовлено: оформлен больничный по беременности и родам, сложены необходимые вещи в роддом. Да и мы с Ихтияром более-менее ментально и физически были готовы. А вот вопрос моего возвращения обратно на работу был довольно расплывчатым и непонятным. Мне казалось, что я рожу, а там видно будет.</a:t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8" name="Google Shape;238;p41"/>
          <p:cNvSpPr/>
          <p:nvPr/>
        </p:nvSpPr>
        <p:spPr>
          <a:xfrm>
            <a:off x="5094375" y="485950"/>
            <a:ext cx="3472800" cy="2364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9" name="Google Shape;239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8225" y="556925"/>
            <a:ext cx="3317076" cy="2211376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41"/>
          <p:cNvSpPr txBox="1"/>
          <p:nvPr/>
        </p:nvSpPr>
        <p:spPr>
          <a:xfrm>
            <a:off x="4962075" y="3068150"/>
            <a:ext cx="3737400" cy="18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Шло время. Софие исполнилось 3 месяца. Иногда мне казалось, что минуты тянутся и тянутся, что я никогда не выйду из этого дня сурка. Очень старалась понять, в чем же кайф и эйфория в материнстве, о чем так часто пишут вокруг.</a:t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/>
          <p:nvPr/>
        </p:nvSpPr>
        <p:spPr>
          <a:xfrm>
            <a:off x="409950" y="1444300"/>
            <a:ext cx="8324100" cy="30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На связи Бексултан, в этом году я стал руководителем IDEA Центральная Азия. По правде говоря, работаю здесь уже восьмой год, и мы все также безустанно продвигаем голос и права молодых людей. </a:t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2020 год запомнится не только нам, но и многим будущим поколениям. Это время огромных вызовов: пандемия, локдауны, пожары, загрязнение экосистем, политические волнения, потеря рабочих мест и увеличение бедности. </a:t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Нынешней молодежи придется нести бремя ответственности и последствий  за действия, которые происходят сегодня. Поэтому наша задача – активно принимать участие в жизни стран и сообществ уже сейчас. </a:t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11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42"/>
          <p:cNvSpPr txBox="1"/>
          <p:nvPr/>
        </p:nvSpPr>
        <p:spPr>
          <a:xfrm>
            <a:off x="540600" y="469575"/>
            <a:ext cx="7993800" cy="18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Малышку тревожил ее животик, по вечерам перед сном она стабильно громко рыдала по 2 часа на всю улицу. Мы с Ихтияром по очереди качали ее с самыми разными чувствами внутри. И вот уже 3 месяца дома ни режима, ни полноценного сна по ночам. А в мире наступила пандемия.</a:t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С этого момента пришла новая пора — онлайн-эпоха. Работа онлайн, учеба онлайн, заказ еды/вещей онлайн, даже у кого-то свадьба была онлайн! </a:t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7" name="Google Shape;247;p42"/>
          <p:cNvSpPr/>
          <p:nvPr/>
        </p:nvSpPr>
        <p:spPr>
          <a:xfrm>
            <a:off x="1012350" y="2270475"/>
            <a:ext cx="3357900" cy="25554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8" name="Google Shape;248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6650" y="2334637"/>
            <a:ext cx="3226899" cy="2420174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42"/>
          <p:cNvSpPr txBox="1"/>
          <p:nvPr/>
        </p:nvSpPr>
        <p:spPr>
          <a:xfrm>
            <a:off x="5142275" y="2684363"/>
            <a:ext cx="3000000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Наша команда IDEA Центральная Азия не была исключением, поэтому мне предложили выйти на работу на  2 недели раньше, чем планировалось. И я с большим страхом и ожиданием чего-то нового согласилась. </a:t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11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43"/>
          <p:cNvSpPr txBox="1"/>
          <p:nvPr/>
        </p:nvSpPr>
        <p:spPr>
          <a:xfrm>
            <a:off x="352350" y="445650"/>
            <a:ext cx="5703900" cy="34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Мой первый рабочий день в статусе мамы был 10 апреля 2020 года. Тогда Софе было почти 5 месяцев. У нее начал появляться режим, а мы с Ихтияром чувствовали себя куда более уверенными и опытными родителями. Думаю, поэтому мы стали меньше переживать и больше кайфовать от новой жизни с маленькой копией себя. А это позволило мне потихоньку обратно вливаться в команду.</a:t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Тут у меня начался транзитный период. Все такое новое: ритм жизни, форматы работы и много-много задач по медиа, потому что мы полностью перешли в онлайн-режим. И я бы со всем этим не справилась без поддержки, заботы и мотивации Ихтияра, без понимания и помощи со стороны команды. </a:t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6" name="Google Shape;256;p43"/>
          <p:cNvSpPr/>
          <p:nvPr/>
        </p:nvSpPr>
        <p:spPr>
          <a:xfrm>
            <a:off x="6314850" y="616950"/>
            <a:ext cx="2476800" cy="3245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7" name="Google Shape;257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72768" y="659668"/>
            <a:ext cx="2361007" cy="3147987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43"/>
          <p:cNvSpPr txBox="1"/>
          <p:nvPr/>
        </p:nvSpPr>
        <p:spPr>
          <a:xfrm>
            <a:off x="352350" y="3952675"/>
            <a:ext cx="84393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Приведу конкретные примеры: (1) я на созвоне, а на фоне в другой комнате плачущую Софу качает и убаюкивает Ихтияр; (2) коллега Арслан подстраивается под мой график и ждет, когда заснет малышка, чтобы обсудить рабочие моменты.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11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44"/>
          <p:cNvSpPr txBox="1"/>
          <p:nvPr/>
        </p:nvSpPr>
        <p:spPr>
          <a:xfrm>
            <a:off x="409500" y="637300"/>
            <a:ext cx="8106900" cy="41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И тут встает вопрос: как успеть работать, когда тут еще позиция мамы на полной-полной ставке? (Это не считая дел по дому, личного времени для себя и для Ихтияра). За это время я поняла следующее:</a:t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238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Roboto"/>
              <a:buAutoNum type="arabicPeriod"/>
            </a:pPr>
            <a:r>
              <a:rPr lang="ru" sz="15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Сделать все не получится</a:t>
            </a:r>
            <a:r>
              <a:rPr lang="ru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. И нужно принять это как данность. Список дел растет как тесто на дрожжах. В итоге больше расстраиваешься, нежели гордишься собой. Поэтому мне важно продумывать реальные сроки, при необходимости и возможности просить о помощи, делегировать задачи.</a:t>
            </a:r>
            <a:br>
              <a:rPr lang="ru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ru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/>
            </a:r>
            <a:br>
              <a:rPr lang="ru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ru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Конечно, тут не обойтись без умения расставлять приоритеты. Если сегодня дедлайн медиаотчета, то дайрект нашего Instagram аккаунта подождет. И потом, это дело серьезное, поэтому я работаю, а малышка полностью с Ихтияром. А если горящих задач нет, то днем можно дольше погулять в сквере, запастись силами наперед.</a:t>
            </a:r>
            <a:br>
              <a:rPr lang="ru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ru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/>
            </a:r>
            <a:br>
              <a:rPr lang="ru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11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45"/>
          <p:cNvSpPr txBox="1"/>
          <p:nvPr/>
        </p:nvSpPr>
        <p:spPr>
          <a:xfrm>
            <a:off x="518550" y="457075"/>
            <a:ext cx="8106900" cy="27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2. </a:t>
            </a:r>
            <a:r>
              <a:rPr lang="ru" sz="15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Нужен удобный режим дня</a:t>
            </a:r>
            <a:r>
              <a:rPr lang="ru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. Иногда я работаю с 7 до 9.30 утра, потому что Софа в это время все еще спит. Пока в доме тихо и спокойно, пишу текста, работаю с сайтом. То есть, делаю то, что требует моей полной концентрации. И если потом в обед нет встреч, то смело заваливаюсь на 30 минут спать с малышкой, чтобы перезарядиться.</a:t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Днем пока Софа бодрствует и играет рядом, я занимаюсь более «простой» работой. К примеру, проверяю комментарии под публикациями, отвечаю на вопросы в личке, заполняю что-то по шаблону. Это помогает мне сохранять баланс между работой и материнством.</a:t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/>
            </a:r>
            <a:br>
              <a:rPr lang="ru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1" name="Google Shape;271;p45"/>
          <p:cNvSpPr/>
          <p:nvPr/>
        </p:nvSpPr>
        <p:spPr>
          <a:xfrm>
            <a:off x="2860200" y="2801075"/>
            <a:ext cx="3423600" cy="1938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2" name="Google Shape;272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17563" y="2839459"/>
            <a:ext cx="3308874" cy="18612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11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46"/>
          <p:cNvSpPr txBox="1"/>
          <p:nvPr/>
        </p:nvSpPr>
        <p:spPr>
          <a:xfrm>
            <a:off x="518550" y="515975"/>
            <a:ext cx="5034600" cy="43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3. </a:t>
            </a:r>
            <a:r>
              <a:rPr lang="ru" sz="15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Максимально упрощать жизнь</a:t>
            </a:r>
            <a:r>
              <a:rPr lang="ru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. Нельзя все тащить на себе, так можно быстро перегореть, и будет всем печалька. И это не только про работу, но и про личную жизнь тоже. Я делегирую задачи, беру кого-то на стажировку, звоню своим младшим и прошу присмотреть за Софой, а мы с Ихтияром убегаем на свидание.</a:t>
            </a:r>
            <a:br>
              <a:rPr lang="ru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Или вот пример, какое облегчение приносят гаджеты. Когда я укладываю Софу, то обязательно ей пою. Но бывает, что петь некогда, потому что или надо срочно ответить на письмо, или уже начался созвон по работе. Тогда я на ноги кладу подушку, сверху малышку и так ее качаю, пока не заснет. Рядом лежит ноутбук, там решаю все дела, а с сотки с какого-нибудь YouTube-канала играет колыбельная. Упрощаю себе жизнь всеми способами, как только это возможно.</a:t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9" name="Google Shape;279;p46"/>
          <p:cNvSpPr/>
          <p:nvPr/>
        </p:nvSpPr>
        <p:spPr>
          <a:xfrm>
            <a:off x="5716825" y="655225"/>
            <a:ext cx="2948400" cy="3915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 descr="https://lh5.googleusercontent.com/x_5Ht6jy8PL0B24JZHE3nGOhOzwiUwpHeOMVEmCT6YRa077Q1ExJOPE50iCge-JYV4dkJxHNWkYtinOhmJvNermgssdgJHwuywkd0S4AcKrFUl4JFWga1KfS7-RvHEJJNgPf00XXFG8XeVlyQWQ_u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545" y="757418"/>
            <a:ext cx="2782960" cy="371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11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47"/>
          <p:cNvSpPr txBox="1"/>
          <p:nvPr/>
        </p:nvSpPr>
        <p:spPr>
          <a:xfrm>
            <a:off x="647650" y="905500"/>
            <a:ext cx="4476300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Материнство прокачало мой навык мультизадачности как никогда. Да, бывает сложно. Но я рада, что у меня есть возможность реализовывать себя и заниматься карьерой с ребенком на руках. Кроме того, я ведь не одна. Со мной есть Ихтияр, моя опора и поддержка, партнер в пути под названием «Жизнь».</a:t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7" name="Google Shape;287;p47"/>
          <p:cNvSpPr/>
          <p:nvPr/>
        </p:nvSpPr>
        <p:spPr>
          <a:xfrm>
            <a:off x="5841450" y="1612050"/>
            <a:ext cx="2454000" cy="3243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8" name="Google Shape;288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17750" y="1678575"/>
            <a:ext cx="2315306" cy="308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11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48"/>
          <p:cNvSpPr txBox="1"/>
          <p:nvPr/>
        </p:nvSpPr>
        <p:spPr>
          <a:xfrm>
            <a:off x="264488" y="3374013"/>
            <a:ext cx="8523300" cy="4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9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на 31 декабря 2020 года</a:t>
            </a:r>
            <a:endParaRPr sz="15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5" name="Google Shape;295;p48"/>
          <p:cNvSpPr txBox="1"/>
          <p:nvPr/>
        </p:nvSpPr>
        <p:spPr>
          <a:xfrm>
            <a:off x="764850" y="1331350"/>
            <a:ext cx="76143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4300" b="1" i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Поговорим о деньгах?</a:t>
            </a:r>
            <a:endParaRPr sz="4300" b="1" i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6" name="Google Shape;296;p48"/>
          <p:cNvSpPr txBox="1"/>
          <p:nvPr/>
        </p:nvSpPr>
        <p:spPr>
          <a:xfrm>
            <a:off x="356213" y="2688588"/>
            <a:ext cx="85233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9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Отчет о финансовом положении</a:t>
            </a:r>
            <a:endParaRPr sz="39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720170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4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3" name="Google Shape;303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49"/>
          <p:cNvSpPr txBox="1"/>
          <p:nvPr/>
        </p:nvSpPr>
        <p:spPr>
          <a:xfrm>
            <a:off x="789600" y="191950"/>
            <a:ext cx="7564800" cy="578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 b="1" i="1" dirty="0">
                <a:latin typeface="Roboto Black" panose="020B0604020202020204" charset="0"/>
                <a:ea typeface="Roboto" panose="020B0604020202020204" charset="0"/>
                <a:cs typeface="Roboto Black" panose="020B0604020202020204" charset="0"/>
                <a:sym typeface="Roboto Black"/>
              </a:rPr>
              <a:t>ОТЧЕТ О СОВОКУПНОМ ДОХОДЕ</a:t>
            </a:r>
            <a:endParaRPr sz="3200" b="1" i="1" dirty="0">
              <a:solidFill>
                <a:srgbClr val="000000"/>
              </a:solidFill>
              <a:latin typeface="Roboto Black" panose="020B0604020202020204" charset="0"/>
              <a:ea typeface="Roboto" panose="020B0604020202020204" charset="0"/>
              <a:cs typeface="Roboto Black" panose="020B0604020202020204" charset="0"/>
              <a:sym typeface="Roboto Black"/>
            </a:endParaRPr>
          </a:p>
        </p:txBody>
      </p:sp>
      <p:sp>
        <p:nvSpPr>
          <p:cNvPr id="305" name="Google Shape;305;p49"/>
          <p:cNvSpPr txBox="1"/>
          <p:nvPr/>
        </p:nvSpPr>
        <p:spPr>
          <a:xfrm>
            <a:off x="251138" y="670563"/>
            <a:ext cx="8523300" cy="4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9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за год, завершившийся 31 декабря 2020 года</a:t>
            </a:r>
            <a:endParaRPr sz="15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06" name="Google Shape;306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49153" y="1203975"/>
            <a:ext cx="6045701" cy="371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16996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5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50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3" name="Google Shape;313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50"/>
          <p:cNvSpPr txBox="1"/>
          <p:nvPr/>
        </p:nvSpPr>
        <p:spPr>
          <a:xfrm>
            <a:off x="489300" y="199350"/>
            <a:ext cx="8165400" cy="578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 b="1" i="1" dirty="0">
                <a:latin typeface="Roboto Black"/>
                <a:ea typeface="Roboto Black"/>
                <a:cs typeface="Roboto Black"/>
                <a:sym typeface="Roboto Black"/>
              </a:rPr>
              <a:t>ОТЧЕТ О ФИНАНСОВОМ ПОЛОЖЕНИИ</a:t>
            </a:r>
            <a:endParaRPr sz="3200" b="1" i="1" dirty="0">
              <a:solidFill>
                <a:srgbClr val="000000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315" name="Google Shape;315;p50"/>
          <p:cNvSpPr txBox="1"/>
          <p:nvPr/>
        </p:nvSpPr>
        <p:spPr>
          <a:xfrm>
            <a:off x="310338" y="677963"/>
            <a:ext cx="8523300" cy="4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9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по состоянию на 31 декабря 2020 года</a:t>
            </a:r>
            <a:endParaRPr sz="15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16" name="Google Shape;316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27175" y="1146300"/>
            <a:ext cx="4971249" cy="3819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35223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5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3" name="Google Shape;323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51"/>
          <p:cNvSpPr txBox="1"/>
          <p:nvPr/>
        </p:nvSpPr>
        <p:spPr>
          <a:xfrm>
            <a:off x="367582" y="223585"/>
            <a:ext cx="8408811" cy="541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900" b="1" i="1" dirty="0">
                <a:latin typeface="Roboto Black"/>
                <a:ea typeface="Roboto Black"/>
                <a:cs typeface="Roboto Black"/>
                <a:sym typeface="Roboto Black"/>
              </a:rPr>
              <a:t>ОТЧЕТ О ДВИЖЕНИИ ДЕНЕЖНЫХ СРЕДСТВ</a:t>
            </a:r>
            <a:endParaRPr sz="2900" b="1" i="1" dirty="0">
              <a:solidFill>
                <a:srgbClr val="000000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325" name="Google Shape;325;p51"/>
          <p:cNvSpPr txBox="1"/>
          <p:nvPr/>
        </p:nvSpPr>
        <p:spPr>
          <a:xfrm>
            <a:off x="310338" y="655763"/>
            <a:ext cx="8523300" cy="4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9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за год, завершившийся 31 декабря 2020 года</a:t>
            </a:r>
            <a:endParaRPr sz="15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26" name="Google Shape;326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89600" y="1163075"/>
            <a:ext cx="6164800" cy="3819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5893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0925" y="2020374"/>
            <a:ext cx="2102280" cy="24932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6"/>
          <p:cNvSpPr txBox="1"/>
          <p:nvPr/>
        </p:nvSpPr>
        <p:spPr>
          <a:xfrm>
            <a:off x="2715025" y="260400"/>
            <a:ext cx="6201600" cy="48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Однако мы можем еще больше – поддерживать акции и движения за равенство, защищать уязвимые группы и людей в трудной жизненной ситуации, ходить на мирные марши и принимать участие в общественных слушаниях, заботиться об окружающей среде и призывать к этому других. Все это важно делать вместе и с позиции прогрессивной активной молодежи, время которой не в аморфном будущем, а в настоящем сейчас. </a:t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Нам не оставили возможность планировать, а только действовать и исправлять. У нас есть выбор: стать поколением «мы не виноваты», или же быть теми, кто смогли. </a:t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9" name="Google Shape;79;p16"/>
          <p:cNvSpPr txBox="1"/>
          <p:nvPr/>
        </p:nvSpPr>
        <p:spPr>
          <a:xfrm>
            <a:off x="423625" y="510275"/>
            <a:ext cx="8397000" cy="12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К этому моменту мы многому научились: пандемия научила заботиться о здоровье и гигиене, а жизнь онлайн помогла понять важность физического присутствия и поддержки. Мы поняли, что наша система образования должна реформироваться и может использовать существующие цифровые блага. </a:t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5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3" name="Google Shape;333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52"/>
          <p:cNvSpPr txBox="1"/>
          <p:nvPr/>
        </p:nvSpPr>
        <p:spPr>
          <a:xfrm>
            <a:off x="5206" y="775550"/>
            <a:ext cx="9138794" cy="5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b="1" i="1" dirty="0">
                <a:latin typeface="Roboto Black"/>
                <a:ea typeface="Roboto Black"/>
                <a:cs typeface="Roboto Black"/>
                <a:sym typeface="Roboto Black"/>
              </a:rPr>
              <a:t>ОТЧЕТ ОБ ИЗМЕНЕНИЯХ В ЧИСТЫХ АКТИВАХ</a:t>
            </a:r>
            <a:endParaRPr sz="2800" b="1" i="1" dirty="0">
              <a:solidFill>
                <a:srgbClr val="000000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335" name="Google Shape;335;p52"/>
          <p:cNvSpPr txBox="1"/>
          <p:nvPr/>
        </p:nvSpPr>
        <p:spPr>
          <a:xfrm>
            <a:off x="310338" y="1284788"/>
            <a:ext cx="8523300" cy="4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9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за год, завершившийся 31 декабря 2020 года</a:t>
            </a:r>
            <a:endParaRPr sz="15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36" name="Google Shape;336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6538" y="2316025"/>
            <a:ext cx="6390926" cy="1673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6683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48"/>
          <p:cNvSpPr txBox="1"/>
          <p:nvPr/>
        </p:nvSpPr>
        <p:spPr>
          <a:xfrm>
            <a:off x="310350" y="1179525"/>
            <a:ext cx="8523300" cy="3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5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IDEA Original+</a:t>
            </a:r>
            <a:endParaRPr sz="15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 i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В IDEA Центральная Азия есть «кошелек», в котором хранится чистая прибыль от всех сервисных контрактов. Мы собираем денежные средства, чтобы как можно скорее начать разрабатывать собственные развивающие программы для молодежи. </a:t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В начале 2020 года мы пересмотрели наш подход к сервисным проектам с учетом текущего потенциала и возможностей организации. В результате мы решили, что в этом сегменте будем работать только с организациями из гражданского сектора и создавать исключительно оригинальные и креативные продукты под брендом </a:t>
            </a:r>
            <a:r>
              <a:rPr lang="ru" sz="1500" i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«IDEA Original</a:t>
            </a:r>
            <a:r>
              <a:rPr lang="ru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» на базе нашего накопленного опыта и экспертизы.. </a:t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В течение этого года мы успешно поработали с такими организациями, как Saferworld, Hanns Seidel Foundation, US Embassy Kyrgyzstan, UNDP и ACCELS. Мы и дальше продолжим пробовать новые методы и экспериментировать.</a:t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5" name="Google Shape;295;p48"/>
          <p:cNvSpPr txBox="1"/>
          <p:nvPr/>
        </p:nvSpPr>
        <p:spPr>
          <a:xfrm>
            <a:off x="856575" y="235600"/>
            <a:ext cx="76143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4300" b="1" i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Наши сервисные контракты</a:t>
            </a:r>
            <a:endParaRPr sz="4300" b="1" i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49"/>
          <p:cNvSpPr txBox="1"/>
          <p:nvPr/>
        </p:nvSpPr>
        <p:spPr>
          <a:xfrm>
            <a:off x="310350" y="313941"/>
            <a:ext cx="8523300" cy="3585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Что мы сделали в 2020 году:</a:t>
            </a:r>
            <a:endParaRPr lang="ru-RU" sz="1600" dirty="0">
              <a:solidFill>
                <a:schemeClr val="bg1"/>
              </a:solidFill>
            </a:endParaRPr>
          </a:p>
          <a:p>
            <a:r>
              <a:rPr lang="ru-RU" sz="1600" dirty="0">
                <a:solidFill>
                  <a:schemeClr val="bg1"/>
                </a:solidFill>
              </a:rPr>
              <a:t/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600" dirty="0">
                <a:solidFill>
                  <a:schemeClr val="bg1"/>
                </a:solidFill>
              </a:rPr>
              <a:t>1. Онлайн-</a:t>
            </a:r>
            <a:r>
              <a:rPr lang="ru-RU" sz="1600" dirty="0" err="1">
                <a:solidFill>
                  <a:schemeClr val="bg1"/>
                </a:solidFill>
              </a:rPr>
              <a:t>воркшоп</a:t>
            </a:r>
            <a:r>
              <a:rPr lang="ru-RU" sz="1600" dirty="0">
                <a:solidFill>
                  <a:schemeClr val="bg1"/>
                </a:solidFill>
              </a:rPr>
              <a:t> «</a:t>
            </a:r>
            <a:r>
              <a:rPr lang="ru-RU" sz="1600" b="1" u="sng" dirty="0">
                <a:solidFill>
                  <a:schemeClr val="bg1"/>
                </a:solidFill>
                <a:hlinkClick r:id="rId4"/>
              </a:rPr>
              <a:t>M&amp;E </a:t>
            </a:r>
            <a:r>
              <a:rPr lang="ru-RU" sz="1600" b="1" u="sng" dirty="0" err="1">
                <a:solidFill>
                  <a:schemeClr val="bg1"/>
                </a:solidFill>
                <a:hlinkClick r:id="rId4"/>
              </a:rPr>
              <a:t>is</a:t>
            </a:r>
            <a:r>
              <a:rPr lang="ru-RU" sz="1600" b="1" u="sng" dirty="0">
                <a:solidFill>
                  <a:schemeClr val="bg1"/>
                </a:solidFill>
                <a:hlinkClick r:id="rId4"/>
              </a:rPr>
              <a:t> </a:t>
            </a:r>
            <a:r>
              <a:rPr lang="ru-RU" sz="1600" b="1" u="sng" dirty="0" err="1">
                <a:solidFill>
                  <a:schemeClr val="bg1"/>
                </a:solidFill>
                <a:hlinkClick r:id="rId4"/>
              </a:rPr>
              <a:t>Not</a:t>
            </a:r>
            <a:r>
              <a:rPr lang="ru-RU" sz="1600" b="1" u="sng" dirty="0">
                <a:solidFill>
                  <a:schemeClr val="bg1"/>
                </a:solidFill>
                <a:hlinkClick r:id="rId4"/>
              </a:rPr>
              <a:t> </a:t>
            </a:r>
            <a:r>
              <a:rPr lang="ru-RU" sz="1600" b="1" u="sng" dirty="0" err="1">
                <a:solidFill>
                  <a:schemeClr val="bg1"/>
                </a:solidFill>
                <a:hlinkClick r:id="rId4"/>
              </a:rPr>
              <a:t>Your</a:t>
            </a:r>
            <a:r>
              <a:rPr lang="ru-RU" sz="1600" b="1" u="sng" dirty="0">
                <a:solidFill>
                  <a:schemeClr val="bg1"/>
                </a:solidFill>
                <a:hlinkClick r:id="rId4"/>
              </a:rPr>
              <a:t> </a:t>
            </a:r>
            <a:r>
              <a:rPr lang="ru-RU" sz="1600" b="1" u="sng" dirty="0" err="1">
                <a:solidFill>
                  <a:schemeClr val="bg1"/>
                </a:solidFill>
                <a:hlinkClick r:id="rId4"/>
              </a:rPr>
              <a:t>Enemy</a:t>
            </a:r>
            <a:r>
              <a:rPr lang="ru-RU" sz="1600" dirty="0">
                <a:solidFill>
                  <a:schemeClr val="bg1"/>
                </a:solidFill>
              </a:rPr>
              <a:t>». 5 эпизодов. Еженедельно. Два мультимедийных сезона по схеме: 40%/40%/20% (теория/задания/обсуждение). </a:t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600" dirty="0">
                <a:solidFill>
                  <a:schemeClr val="bg1"/>
                </a:solidFill>
              </a:rPr>
              <a:t>На английском языке для 30 человек. </a:t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600" dirty="0">
                <a:solidFill>
                  <a:schemeClr val="bg1"/>
                </a:solidFill>
              </a:rPr>
              <a:t/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600" dirty="0">
                <a:solidFill>
                  <a:schemeClr val="bg1"/>
                </a:solidFill>
              </a:rPr>
              <a:t/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600" dirty="0">
                <a:solidFill>
                  <a:schemeClr val="bg1"/>
                </a:solidFill>
              </a:rPr>
              <a:t/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600" dirty="0">
                <a:solidFill>
                  <a:schemeClr val="bg1"/>
                </a:solidFill>
              </a:rPr>
              <a:t/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600" dirty="0">
                <a:solidFill>
                  <a:schemeClr val="bg1"/>
                </a:solidFill>
              </a:rPr>
              <a:t/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600" dirty="0">
                <a:solidFill>
                  <a:schemeClr val="bg1"/>
                </a:solidFill>
              </a:rPr>
              <a:t/>
            </a:r>
            <a:br>
              <a:rPr lang="ru-RU" sz="1600" dirty="0">
                <a:solidFill>
                  <a:schemeClr val="bg1"/>
                </a:solidFill>
              </a:rPr>
            </a:br>
            <a:endParaRPr lang="ru-RU" sz="1600" dirty="0">
              <a:solidFill>
                <a:schemeClr val="bg1"/>
              </a:solidFill>
            </a:endParaRPr>
          </a:p>
          <a:p>
            <a:r>
              <a:rPr lang="ru-RU" sz="1600" dirty="0">
                <a:solidFill>
                  <a:schemeClr val="bg1"/>
                </a:solidFill>
              </a:rPr>
              <a:t/>
            </a:r>
            <a:br>
              <a:rPr lang="ru-RU" sz="1600" dirty="0">
                <a:solidFill>
                  <a:schemeClr val="bg1"/>
                </a:solidFill>
              </a:rPr>
            </a:br>
            <a:endParaRPr sz="1500" b="1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2" name="Google Shape;302;p49"/>
          <p:cNvSpPr/>
          <p:nvPr/>
        </p:nvSpPr>
        <p:spPr>
          <a:xfrm>
            <a:off x="1241900" y="1759350"/>
            <a:ext cx="1210800" cy="1179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3" name="Google Shape;303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73575" y="1795325"/>
            <a:ext cx="1138528" cy="1121526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49"/>
          <p:cNvSpPr/>
          <p:nvPr/>
        </p:nvSpPr>
        <p:spPr>
          <a:xfrm>
            <a:off x="3061900" y="1759350"/>
            <a:ext cx="1210800" cy="1179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5" name="Google Shape;305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98047" y="1795325"/>
            <a:ext cx="1138528" cy="1121526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49"/>
          <p:cNvSpPr/>
          <p:nvPr/>
        </p:nvSpPr>
        <p:spPr>
          <a:xfrm>
            <a:off x="4902650" y="1766150"/>
            <a:ext cx="1290300" cy="1179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49"/>
          <p:cNvSpPr/>
          <p:nvPr/>
        </p:nvSpPr>
        <p:spPr>
          <a:xfrm>
            <a:off x="6752000" y="1759325"/>
            <a:ext cx="1210800" cy="1186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8" name="Google Shape;308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50120" y="1799351"/>
            <a:ext cx="1198158" cy="111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4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88150" y="1800701"/>
            <a:ext cx="1138526" cy="111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4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820000" y="3236438"/>
            <a:ext cx="2741550" cy="1644925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49"/>
          <p:cNvSpPr txBox="1"/>
          <p:nvPr/>
        </p:nvSpPr>
        <p:spPr>
          <a:xfrm>
            <a:off x="310350" y="3221289"/>
            <a:ext cx="4958100" cy="2123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2. </a:t>
            </a:r>
            <a:r>
              <a:rPr lang="ru-RU" sz="1600" dirty="0" err="1">
                <a:solidFill>
                  <a:schemeClr val="bg1"/>
                </a:solidFill>
              </a:rPr>
              <a:t>Медиакампания</a:t>
            </a:r>
            <a:r>
              <a:rPr lang="ru-RU" sz="1600" dirty="0">
                <a:solidFill>
                  <a:schemeClr val="bg1"/>
                </a:solidFill>
              </a:rPr>
              <a:t> «</a:t>
            </a:r>
            <a:r>
              <a:rPr lang="ru-RU" sz="1600" b="1" u="sng" dirty="0">
                <a:solidFill>
                  <a:schemeClr val="bg1"/>
                </a:solidFill>
                <a:hlinkClick r:id="rId10"/>
              </a:rPr>
              <a:t>Молодость решает</a:t>
            </a:r>
            <a:r>
              <a:rPr lang="ru-RU" sz="1600" dirty="0">
                <a:solidFill>
                  <a:schemeClr val="bg1"/>
                </a:solidFill>
              </a:rPr>
              <a:t>» с         историями 12 молодых людей, которые столкнулись с разными проблемами, но при этом не сдались и добились своего. Истории на русском и кыргызском языках увидели 732 556 человек.</a:t>
            </a:r>
          </a:p>
          <a:p>
            <a:r>
              <a:rPr lang="ru-RU" sz="1600" dirty="0">
                <a:solidFill>
                  <a:schemeClr val="bg1"/>
                </a:solidFill>
              </a:rPr>
              <a:t/>
            </a:r>
            <a:br>
              <a:rPr lang="ru-RU" sz="1600" dirty="0">
                <a:solidFill>
                  <a:schemeClr val="bg1"/>
                </a:solidFill>
              </a:rPr>
            </a:br>
            <a:endParaRPr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50"/>
          <p:cNvSpPr txBox="1"/>
          <p:nvPr/>
        </p:nvSpPr>
        <p:spPr>
          <a:xfrm>
            <a:off x="339300" y="208925"/>
            <a:ext cx="4028100" cy="18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3. Онлайн-лонг-тренинг и турнир «</a:t>
            </a:r>
            <a:r>
              <a:rPr lang="ru" sz="15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Debate 4 Democracy</a:t>
            </a:r>
            <a:r>
              <a:rPr lang="ru" sz="15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» для 20 активистов/к из Мьянмы. Длительность: 2 месяца. Язык: английский. Результат: продлен на второй сезон.</a:t>
            </a:r>
            <a:endParaRPr sz="15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9" name="Google Shape;319;p50"/>
          <p:cNvSpPr txBox="1"/>
          <p:nvPr/>
        </p:nvSpPr>
        <p:spPr>
          <a:xfrm>
            <a:off x="4650600" y="394362"/>
            <a:ext cx="3878100" cy="249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ru-RU" sz="15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4. Онлайн-тренинг и кейс-турнир по решениям конфликтов и переговорам «</a:t>
            </a:r>
            <a:r>
              <a:rPr lang="ru-RU" sz="1500" b="1" u="sng" dirty="0" err="1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  <a:hlinkClick r:id="rId4"/>
              </a:rPr>
              <a:t>Consensus</a:t>
            </a:r>
            <a:r>
              <a:rPr lang="ru-RU" sz="15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». Длительность: 2 месяца. Язык: </a:t>
            </a:r>
            <a:r>
              <a:rPr lang="ru-RU" sz="1500" dirty="0" err="1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кыргызский</a:t>
            </a:r>
            <a:r>
              <a:rPr lang="ru-RU" sz="15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. 8 тренингов для: 60 молодых ребят из регионов страны. Турнир: 30 команд. Результат: 100% участников/ц верят, что в будущем смогут решить конфликт мирным путем.</a:t>
            </a:r>
          </a:p>
          <a:p>
            <a:r>
              <a:rPr lang="ru-RU" sz="15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/>
            </a:r>
            <a:br>
              <a:rPr lang="ru-RU" sz="15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</a:br>
            <a:endParaRPr sz="1500" dirty="0">
              <a:solidFill>
                <a:schemeClr val="bg1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320" name="Google Shape;320;p50"/>
          <p:cNvSpPr/>
          <p:nvPr/>
        </p:nvSpPr>
        <p:spPr>
          <a:xfrm>
            <a:off x="6047300" y="2437475"/>
            <a:ext cx="2401200" cy="1311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1" name="Google Shape;321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20025" y="2501125"/>
            <a:ext cx="2255751" cy="1184276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50"/>
          <p:cNvSpPr txBox="1"/>
          <p:nvPr/>
        </p:nvSpPr>
        <p:spPr>
          <a:xfrm>
            <a:off x="339300" y="3895025"/>
            <a:ext cx="81894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5. Онлайн-тренинг и менторство «</a:t>
            </a:r>
            <a:r>
              <a:rPr lang="ru" sz="15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Как подготовить 20-минутную презентацию</a:t>
            </a:r>
            <a:r>
              <a:rPr lang="ru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» для 15 человек.. Длительность: 2 недели. Язык: русский/английский. Результат: успешное выступление спикеров/к на Annual Reunion For Alumni of USG-sponsored Programs, 19 декабря, 2020 г.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050" name="Picture 2" descr="https://lh5.googleusercontent.com/IrHY4k41dgTrswWaKGyLqOU_sqd_A5GSynFD2AfIO_5QoZsBoAEFPiiyP9iUpophU0W59Ajwdw1Bfmx24xU3ha9ATp2uPvFjgt6DEqL-oAPnlY0SVXVjvwzpcIR-UOUDZwzVDwJfjgqZ708KBHaVtQ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04" y="1793664"/>
            <a:ext cx="3352133" cy="195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876300" y="-170250"/>
            <a:ext cx="10496549" cy="5904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876300" y="-170250"/>
            <a:ext cx="10496549" cy="5904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876300" y="-170250"/>
            <a:ext cx="10496549" cy="5904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55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l="73511" t="20514" r="18401" b="64994"/>
          <a:stretch/>
        </p:blipFill>
        <p:spPr>
          <a:xfrm>
            <a:off x="6721875" y="1055275"/>
            <a:ext cx="739498" cy="745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55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 l="50379" t="6567" r="42144" b="80158"/>
          <a:stretch/>
        </p:blipFill>
        <p:spPr>
          <a:xfrm>
            <a:off x="4606625" y="338050"/>
            <a:ext cx="683573" cy="68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55">
            <a:hlinkClick r:id="rId10"/>
          </p:cNvPr>
          <p:cNvPicPr preferRelativeResize="0"/>
          <p:nvPr/>
        </p:nvPicPr>
        <p:blipFill rotWithShape="1">
          <a:blip r:embed="rId11">
            <a:alphaModFix/>
          </a:blip>
          <a:srcRect l="39795" t="78738" r="53028" b="7989"/>
          <a:stretch/>
        </p:blipFill>
        <p:spPr>
          <a:xfrm>
            <a:off x="3638900" y="4049850"/>
            <a:ext cx="656198" cy="68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55">
            <a:hlinkClick r:id="rId12"/>
          </p:cNvPr>
          <p:cNvPicPr preferRelativeResize="0"/>
          <p:nvPr/>
        </p:nvPicPr>
        <p:blipFill rotWithShape="1">
          <a:blip r:embed="rId13">
            <a:alphaModFix/>
          </a:blip>
          <a:srcRect l="26242" t="24098" r="65670" b="62628"/>
          <a:stretch/>
        </p:blipFill>
        <p:spPr>
          <a:xfrm>
            <a:off x="2399425" y="1239475"/>
            <a:ext cx="739498" cy="68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55"/>
          <p:cNvSpPr txBox="1"/>
          <p:nvPr/>
        </p:nvSpPr>
        <p:spPr>
          <a:xfrm>
            <a:off x="483862" y="4527975"/>
            <a:ext cx="1123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</a:rPr>
              <a:t>click to link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358" name="Google Shape;358;p55">
            <a:hlinkClick r:id="rId14"/>
          </p:cNvPr>
          <p:cNvPicPr preferRelativeResize="0"/>
          <p:nvPr/>
        </p:nvPicPr>
        <p:blipFill rotWithShape="1">
          <a:blip r:embed="rId15">
            <a:alphaModFix/>
          </a:blip>
          <a:srcRect l="18487" t="62757" r="73104" b="27062"/>
          <a:stretch/>
        </p:blipFill>
        <p:spPr>
          <a:xfrm>
            <a:off x="1690200" y="3227950"/>
            <a:ext cx="768874" cy="52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55">
            <a:hlinkClick r:id="rId16"/>
          </p:cNvPr>
          <p:cNvPicPr preferRelativeResize="0"/>
          <p:nvPr/>
        </p:nvPicPr>
        <p:blipFill rotWithShape="1">
          <a:blip r:embed="rId17">
            <a:alphaModFix/>
          </a:blip>
          <a:srcRect l="66036" t="60567" r="26488" b="26159"/>
          <a:stretch/>
        </p:blipFill>
        <p:spPr>
          <a:xfrm>
            <a:off x="6038300" y="3115275"/>
            <a:ext cx="683573" cy="68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55">
            <a:hlinkClick r:id="rId18"/>
          </p:cNvPr>
          <p:cNvPicPr preferRelativeResize="0"/>
          <p:nvPr/>
        </p:nvPicPr>
        <p:blipFill rotWithShape="1">
          <a:blip r:embed="rId19">
            <a:alphaModFix/>
          </a:blip>
          <a:srcRect l="43855" t="43813" r="43854" b="43815"/>
          <a:stretch/>
        </p:blipFill>
        <p:spPr>
          <a:xfrm>
            <a:off x="4010075" y="2253600"/>
            <a:ext cx="1123848" cy="636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55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214375" y="4551275"/>
            <a:ext cx="242975" cy="300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-12"/>
            <a:ext cx="9144000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943463"/>
            <a:ext cx="9144000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8971" y="3214675"/>
            <a:ext cx="1184074" cy="134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2129</Words>
  <Application>Microsoft Office PowerPoint</Application>
  <PresentationFormat>On-screen Show (16:9)</PresentationFormat>
  <Paragraphs>121</Paragraphs>
  <Slides>48</Slides>
  <Notes>48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2" baseType="lpstr">
      <vt:lpstr>Roboto</vt:lpstr>
      <vt:lpstr>Arial</vt:lpstr>
      <vt:lpstr>Roboto Black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Aidai Kadyralieva</cp:lastModifiedBy>
  <cp:revision>10</cp:revision>
  <dcterms:modified xsi:type="dcterms:W3CDTF">2022-06-10T10:30:40Z</dcterms:modified>
</cp:coreProperties>
</file>