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9" r:id="rId37"/>
    <p:sldId id="300" r:id="rId38"/>
    <p:sldId id="301" r:id="rId39"/>
    <p:sldId id="302" r:id="rId40"/>
    <p:sldId id="303" r:id="rId41"/>
    <p:sldId id="291" r:id="rId42"/>
    <p:sldId id="292" r:id="rId43"/>
    <p:sldId id="293" r:id="rId44"/>
    <p:sldId id="294" r:id="rId45"/>
    <p:sldId id="295" r:id="rId46"/>
    <p:sldId id="296" r:id="rId47"/>
    <p:sldId id="297" r:id="rId48"/>
    <p:sldId id="298" r:id="rId49"/>
  </p:sldIdLst>
  <p:sldSz cx="9144000" cy="5143500" type="screen16x9"/>
  <p:notesSz cx="6858000" cy="9144000"/>
  <p:embeddedFontLst>
    <p:embeddedFont>
      <p:font typeface="Roboto" panose="020B0604020202020204" charset="0"/>
      <p:regular r:id="rId51"/>
      <p:bold r:id="rId52"/>
      <p:italic r:id="rId53"/>
      <p:boldItalic r:id="rId54"/>
    </p:embeddedFont>
    <p:embeddedFont>
      <p:font typeface="Roboto Black" panose="020B0604020202020204" charset="0"/>
      <p:bold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887613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fbab32ff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fbab32ff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06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933f73382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933f73382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658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d742ecc8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d742ecc8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588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fa9b5967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2fa9b5967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740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fa9b59675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2fa9b5967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06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fa9b5967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2fa9b5967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134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fa9b5967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fa9b5967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059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fa9b5967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fa9b5967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038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2fa9b5967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2fa9b5967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350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2fa9b5967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2fa9b5967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44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2fba9a47b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2fba9a47b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55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f532a7c30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f532a7c30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548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c6952edb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c6952edb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69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ed742ecc8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ed742ecc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742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c8c8da8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c8c8da8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988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ec8c8da8f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ec8c8da8f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71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ca8355d1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eca8355d1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2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eca8355d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eca8355d1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890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f525cc29a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f525cc29a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5285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f525cc29a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f525cc29a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0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525cc29a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f525cc29a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1514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f525cc29a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f525cc29a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63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2127aa45d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2127aa45d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2902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f525cc29a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f525cc29a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618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f525cc29a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f525cc29a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804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f525cc29a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f525cc29a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946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f525cc29aa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f525cc29a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12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f525cc29a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f525cc29a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651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525cc29aa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f525cc29aa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255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32dae4655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32dae4655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912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32dae4655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32dae4655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053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32dae46556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32dae46556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6810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2dae46556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2dae46556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70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f525cc29a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f525cc29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436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32dae46556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32dae46556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134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525cc29a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f525cc29a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281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f532a7c3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f532a7c3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415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532a7c3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f532a7c3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513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eca8355d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eca8355d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957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ca8355d1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ca8355d1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757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eca8355d1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eca8355d1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324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30445cdd9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30445cdd9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8740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ec6952edb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ec6952edb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1696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e46da2bcc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e46da2bcc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36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e933f73382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e933f73382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18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933f73382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933f73382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35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933f73382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933f73382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01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933f73382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933f73382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495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6znlZiVExnw" TargetMode="External"/><Relationship Id="rId3" Type="http://schemas.openxmlformats.org/officeDocument/2006/relationships/image" Target="../media/image16.jpg"/><Relationship Id="rId7" Type="http://schemas.openxmlformats.org/officeDocument/2006/relationships/hyperlink" Target="https://www.youtube.com/playlist?list=PLtKHlwrZzZ63aL_UbamJTqoEnSiGygQSv"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hrw.org/ru/news/2020/02/21/339073" TargetMode="External"/><Relationship Id="rId5" Type="http://schemas.openxmlformats.org/officeDocument/2006/relationships/hyperlink" Target="https://www.currenttime.tv/a/kazakhstan-conflict-masanchy-pogrom/30423725.html" TargetMode="External"/><Relationship Id="rId4" Type="http://schemas.openxmlformats.org/officeDocument/2006/relationships/hyperlink" Target="https://www.dw.com/ru/%D0%BF%D0%BE%D0%B6%D0%B0%D1%80%D1%8B-%D0%B2-%D0%B0%D0%B2%D1%81%D1%82%D1%80%D0%B0%D0%BB%D0%B8%D0%B8-%D0%B8-%D0%B2-%D0%BC%D0%B8%D1%80%D0%B5-%D0%B7%D0%B0%D0%BC%D0%BA%D0%BD%D1%83%D1%82%D1%8B%D0%B9-%D0%BE%D0%B3%D0%BD%D0%B5%D0%BD%D0%BD%D1%8B%D0%B9-%D0%BA%D1%80%D1%83%D0%B3/a-5194295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youtube.com/watch?v=K3t7y0afD64&amp;list=PLtKHlwrZzZ6388xvqBD5zEjyULHIiP5vH" TargetMode="External"/><Relationship Id="rId5" Type="http://schemas.openxmlformats.org/officeDocument/2006/relationships/hyperlink" Target="https://youtu.be/IGyJJN_SaHo" TargetMode="External"/><Relationship Id="rId4" Type="http://schemas.openxmlformats.org/officeDocument/2006/relationships/hyperlink" Target="https://24.kg/obschestvo/150800_faktov_semeynogo_nasiliya_vkyirgyizstane_stalo_na65protsentov_bolsh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channel/UCkcMB2qMRRUHnFq3pHUPE6A" TargetMode="External"/><Relationship Id="rId3" Type="http://schemas.openxmlformats.org/officeDocument/2006/relationships/image" Target="../media/image18.jpg"/><Relationship Id="rId7" Type="http://schemas.openxmlformats.org/officeDocument/2006/relationships/hyperlink" Target="https://ideaca.today/ru/threedots/all"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rus.azattyk.org/a/30699889.html" TargetMode="External"/><Relationship Id="rId11" Type="http://schemas.openxmlformats.org/officeDocument/2006/relationships/hyperlink" Target="https://www.instagram.com/p/CAPuWIzn84I/" TargetMode="External"/><Relationship Id="rId5" Type="http://schemas.openxmlformats.org/officeDocument/2006/relationships/hyperlink" Target="https://24.kg/obschestvo/157446_zakon_omanipulirovanii_informatsiey_vsem_molchat/" TargetMode="External"/><Relationship Id="rId10" Type="http://schemas.openxmlformats.org/officeDocument/2006/relationships/hyperlink" Target="https://www.youtube.com/playlist?list=PLJbZwEN7pfuPvm9ohu6_IwuVI_QvjDYV4" TargetMode="External"/><Relationship Id="rId4" Type="http://schemas.openxmlformats.org/officeDocument/2006/relationships/hyperlink" Target="https://www.bbc.com/russian/features-53532961" TargetMode="External"/><Relationship Id="rId9" Type="http://schemas.openxmlformats.org/officeDocument/2006/relationships/hyperlink" Target="https://ideaca.today/ru/threedot/internet-shyluundardan-korgonuuga-5-kengesh"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bloomberg.com/news/articles/2020-08-07/trump-signs-tiktok-ban-as-u-s-boosts-pressure-for-sale-of-app" TargetMode="External"/><Relationship Id="rId13" Type="http://schemas.openxmlformats.org/officeDocument/2006/relationships/hyperlink" Target="https://www.youtube.com/watch?v=GczMcP1492o&amp;list=PLtKHlwrZzZ60mR2KRpIsvDO9S_XSS_lP3" TargetMode="External"/><Relationship Id="rId3" Type="http://schemas.openxmlformats.org/officeDocument/2006/relationships/image" Target="../media/image19.jpg"/><Relationship Id="rId7" Type="http://schemas.openxmlformats.org/officeDocument/2006/relationships/hyperlink" Target="https://www.bbc.com/russian/news-53895168" TargetMode="External"/><Relationship Id="rId12" Type="http://schemas.openxmlformats.org/officeDocument/2006/relationships/hyperlink" Target="https://www.youtube.com/watch?v=TgVWFupcWBA&amp;list=PLtKHlwrZzZ63ojqTsN3f8GpxkFH2DMO8z"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bbc.com/russian/features-53791289" TargetMode="External"/><Relationship Id="rId11" Type="http://schemas.openxmlformats.org/officeDocument/2006/relationships/hyperlink" Target="https://www.youtube.com/watch?v=L9NAzhKMFCE&amp;list=PLtKHlwrZzZ60dfLKDQDXAtnAFSD87zVP1" TargetMode="External"/><Relationship Id="rId5" Type="http://schemas.openxmlformats.org/officeDocument/2006/relationships/hyperlink" Target="https://mediazona.ca/chronicle/karantin-july" TargetMode="External"/><Relationship Id="rId15" Type="http://schemas.openxmlformats.org/officeDocument/2006/relationships/hyperlink" Target="https://kaktus.media/doc/415785_eldin_baldary._kak_metody_vospitaniia_vliiaut_na_detey.html" TargetMode="External"/><Relationship Id="rId10" Type="http://schemas.openxmlformats.org/officeDocument/2006/relationships/hyperlink" Target="https://www.instagram.com/p/CBczgs1nqgS/" TargetMode="External"/><Relationship Id="rId4" Type="http://schemas.openxmlformats.org/officeDocument/2006/relationships/hyperlink" Target="https://olympics.com/ioc/news/joint-statement-from-the-international-olympic-committee-and-the-tokyo-2020-organising-committee" TargetMode="External"/><Relationship Id="rId9" Type="http://schemas.openxmlformats.org/officeDocument/2006/relationships/hyperlink" Target="https://www.bbc.com/russian/live/news-53698604" TargetMode="External"/><Relationship Id="rId14" Type="http://schemas.openxmlformats.org/officeDocument/2006/relationships/hyperlink" Target="https://ideaca.today/ru/article/zhalpy-respublikalyk-testirloeo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ideaca.today/ru/article/supermakeathon" TargetMode="External"/><Relationship Id="rId3" Type="http://schemas.openxmlformats.org/officeDocument/2006/relationships/image" Target="../media/image20.jpg"/><Relationship Id="rId7" Type="http://schemas.openxmlformats.org/officeDocument/2006/relationships/hyperlink" Target="https://www.bbc.com/russian/news-54505796"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mediazona.ca/online/2020/10/05/opposition" TargetMode="External"/><Relationship Id="rId5" Type="http://schemas.openxmlformats.org/officeDocument/2006/relationships/hyperlink" Target="https://www.bbc.com/russian/features-54427054" TargetMode="External"/><Relationship Id="rId4" Type="http://schemas.openxmlformats.org/officeDocument/2006/relationships/hyperlink" Target="https://www.bbc.com/russian/news-54264065" TargetMode="External"/><Relationship Id="rId9" Type="http://schemas.openxmlformats.org/officeDocument/2006/relationships/hyperlink" Target="http://consensus.ideaca.today/"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instagram.com/p/CIUt5EeI2kI/" TargetMode="External"/><Relationship Id="rId3" Type="http://schemas.openxmlformats.org/officeDocument/2006/relationships/image" Target="../media/image21.jpg"/><Relationship Id="rId7" Type="http://schemas.openxmlformats.org/officeDocument/2006/relationships/hyperlink" Target="https://ideaca.today/ru/article/open-spaces-in-cities-and-villages"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24.kg/sport/176667_aysuluu_tyinyibekova_vyiigrala_zoloto_kubka_mira_poborbe/" TargetMode="External"/><Relationship Id="rId5" Type="http://schemas.openxmlformats.org/officeDocument/2006/relationships/hyperlink" Target="https://kloop.kg/blog/2020/12/25/v-bishkeke-neizvestnyj-sorval-plakaty-o-myagkom-prigovore-dlya-nasilnikov-13-letnej/" TargetMode="External"/><Relationship Id="rId4" Type="http://schemas.openxmlformats.org/officeDocument/2006/relationships/hyperlink" Target="https://www.who.int/publications/m/item/weekly-epidemiological-update---3-november-2020" TargetMode="External"/><Relationship Id="rId9" Type="http://schemas.openxmlformats.org/officeDocument/2006/relationships/hyperlink" Target="https://blindville.ideaca.toda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23.jpg"/><Relationship Id="rId4" Type="http://schemas.openxmlformats.org/officeDocument/2006/relationships/hyperlink" Target="http://www.youtube.com/watch?v=5Mq9aVxRQ8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hyperlink" Target="https://www.currenttime.tv/a/30476069.html#player-start-time=21.49431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www.instagram.com/jasharaket/" TargetMode="External"/><Relationship Id="rId3" Type="http://schemas.openxmlformats.org/officeDocument/2006/relationships/image" Target="../media/image2.jpg"/><Relationship Id="rId7" Type="http://schemas.openxmlformats.org/officeDocument/2006/relationships/hyperlink" Target="https://ideaca.today/ru/threedot/bashtalgych-kontentchinin-koldonmosu"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ideaca.today/ru/threedots/all" TargetMode="External"/><Relationship Id="rId5" Type="http://schemas.openxmlformats.org/officeDocument/2006/relationships/hyperlink" Target="https://ideaca.today/ru/article/stories-2-cheksiz-dostuk" TargetMode="External"/><Relationship Id="rId4" Type="http://schemas.openxmlformats.org/officeDocument/2006/relationships/hyperlink" Target="https://ideaca.today/ru/article/stories-cheksiz-dostuk"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instagram.com/explore/tags/idea%D0%BC%D0%B0%D1%80%D0%B0%D1%84%D0%BE%D0%BD2020/" TargetMode="External"/><Relationship Id="rId3" Type="http://schemas.openxmlformats.org/officeDocument/2006/relationships/image" Target="../media/image2.jpg"/><Relationship Id="rId7" Type="http://schemas.openxmlformats.org/officeDocument/2006/relationships/hyperlink" Target="https://www.youtube.com/watch?v=zZQj-eN-M_c&amp;list=PLtKHlwrZzZ63aL_UbamJTqoEnSiGygQSv"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instagram.com/p/CJvTRl4o3_I/" TargetMode="External"/><Relationship Id="rId5" Type="http://schemas.openxmlformats.org/officeDocument/2006/relationships/hyperlink" Target="https://www.instagram.com/demjashtar/" TargetMode="External"/><Relationship Id="rId10" Type="http://schemas.openxmlformats.org/officeDocument/2006/relationships/hyperlink" Target="https://www.instagram.com/p/CI7odsBn7CF/" TargetMode="External"/><Relationship Id="rId4" Type="http://schemas.openxmlformats.org/officeDocument/2006/relationships/hyperlink" Target="https://eurasia.amnesty.org/2021/07/19/kak-vnedrit-obuchenie-pravam-cheloveka-v-uchrezhdeniya-professionalnogo-obrazovaniya-rasskazyvaet-partnyor-amnesty-international-iz-kyrgyzstana-ajzat-ruslanova/?fbclid=IwAR3Zq80CoXinqg7f7JjvjNXdNCAa7Jf2xZIre_KtsScPhYYV7BqgJ3xa5-o" TargetMode="External"/><Relationship Id="rId9" Type="http://schemas.openxmlformats.org/officeDocument/2006/relationships/hyperlink" Target="https://www.instagram.com/p/CAE2S-nnD9_/"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2.jpg"/><Relationship Id="rId7"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hyperlink" Target="https://www.instagram.com/p/CAXua9uHHON/" TargetMode="External"/><Relationship Id="rId4" Type="http://schemas.openxmlformats.org/officeDocument/2006/relationships/hyperlink" Target="https://ideaca.today/ru/business/monitoring-and-evaluation-interactive-training" TargetMode="External"/><Relationship Id="rId9"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s://ideaca.today/ru/article/case-tourname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5.gif"/></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https://www.youtube.com/user/ruidebateorg" TargetMode="External"/><Relationship Id="rId18" Type="http://schemas.openxmlformats.org/officeDocument/2006/relationships/image" Target="../media/image61.png"/><Relationship Id="rId3" Type="http://schemas.openxmlformats.org/officeDocument/2006/relationships/image" Target="../media/image53.jpg"/><Relationship Id="rId7" Type="http://schemas.openxmlformats.org/officeDocument/2006/relationships/hyperlink" Target="https://fb.com/idea.ca" TargetMode="External"/><Relationship Id="rId12" Type="http://schemas.openxmlformats.org/officeDocument/2006/relationships/image" Target="../media/image58.png"/><Relationship Id="rId17" Type="http://schemas.openxmlformats.org/officeDocument/2006/relationships/hyperlink" Target="https://ideaca.today/en" TargetMode="External"/><Relationship Id="rId2" Type="http://schemas.openxmlformats.org/officeDocument/2006/relationships/notesSlide" Target="../notesSlides/notesSlide48.xml"/><Relationship Id="rId16"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hyperlink" Target="https://twitter.com/IDEACentralAsia" TargetMode="External"/><Relationship Id="rId5" Type="http://schemas.openxmlformats.org/officeDocument/2006/relationships/hyperlink" Target="https://www.tiktok.com/@ideaca" TargetMode="External"/><Relationship Id="rId15" Type="http://schemas.openxmlformats.org/officeDocument/2006/relationships/hyperlink" Target="https://t.me/ideaca" TargetMode="External"/><Relationship Id="rId10" Type="http://schemas.openxmlformats.org/officeDocument/2006/relationships/image" Target="../media/image57.png"/><Relationship Id="rId19" Type="http://schemas.openxmlformats.org/officeDocument/2006/relationships/image" Target="../media/image62.png"/><Relationship Id="rId4" Type="http://schemas.openxmlformats.org/officeDocument/2006/relationships/image" Target="../media/image54.gif"/><Relationship Id="rId9" Type="http://schemas.openxmlformats.org/officeDocument/2006/relationships/hyperlink" Target="https://www.instagram.com/idea_ca/" TargetMode="External"/><Relationship Id="rId1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0" name="Google Shape;110;p22"/>
          <p:cNvSpPr txBox="1"/>
          <p:nvPr/>
        </p:nvSpPr>
        <p:spPr>
          <a:xfrm>
            <a:off x="409950" y="959000"/>
            <a:ext cx="8324100" cy="3869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I am glad that you are reading this report. This means we have a lot in common: you are also interested in civil activism, the voice of young people is important and tomorrow is not indifferent.</a:t>
            </a:r>
            <a:endParaRPr>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Perhaps after reading it, you will have new ideas, or you will learn something useful for yourself. I promise, no spam. Only the important and interesting.</a:t>
            </a:r>
            <a:endParaRPr>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Well, 2020 turned out to be one big challenge. But all the difficulties on the way have only made us stronger, friendlier and more united!</a:t>
            </a:r>
            <a:endParaRPr>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This year has also been transformed into a digital format. For most, a lot has become online: work, study, visiting theaters and even weddings. And thanks to this, our report has become more interactive: clickable words and video inserts are waiting for you ahead.</a:t>
            </a:r>
            <a:endParaRPr>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We will tell you how our formats and approaches have changed below. To easily navigate from month to month, you will see a list of fateful events around us and descriptions of the actions we have taken.</a:t>
            </a:r>
            <a:endParaRPr>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6" name="Google Shape;116;p23"/>
          <p:cNvSpPr txBox="1"/>
          <p:nvPr/>
        </p:nvSpPr>
        <p:spPr>
          <a:xfrm>
            <a:off x="409975" y="333075"/>
            <a:ext cx="8324100" cy="2008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Believe me, it is impossible to stand still, when you work with young people. Therefore, we created our own TikTok account, began recording more podcasts, conducted live broadcasts and wrote more articles.</a:t>
            </a: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Yes, we have transformed this year. But one thing remains the same: we still support the interests of the youth of Central Asia. Together with thousands of children, we continue to build bridges between ideas and people in order to achieve changes in the region.</a:t>
            </a:r>
            <a:endParaRPr sz="1500">
              <a:solidFill>
                <a:schemeClr val="lt1"/>
              </a:solidFill>
              <a:latin typeface="Roboto"/>
              <a:ea typeface="Roboto"/>
              <a:cs typeface="Roboto"/>
              <a:sym typeface="Roboto"/>
            </a:endParaRPr>
          </a:p>
        </p:txBody>
      </p:sp>
      <p:sp>
        <p:nvSpPr>
          <p:cNvPr id="117" name="Google Shape;117;p23"/>
          <p:cNvSpPr txBox="1"/>
          <p:nvPr/>
        </p:nvSpPr>
        <p:spPr>
          <a:xfrm>
            <a:off x="2266225" y="4322450"/>
            <a:ext cx="4611600" cy="925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ru" sz="1500" b="1">
                <a:solidFill>
                  <a:schemeClr val="lt1"/>
                </a:solidFill>
                <a:latin typeface="Roboto"/>
                <a:ea typeface="Roboto"/>
                <a:cs typeface="Roboto"/>
                <a:sym typeface="Roboto"/>
              </a:rPr>
              <a:t>So, are you ready to embark </a:t>
            </a:r>
            <a:endParaRPr sz="1500" b="1">
              <a:solidFill>
                <a:schemeClr val="lt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ru" sz="1500" b="1">
                <a:solidFill>
                  <a:schemeClr val="lt1"/>
                </a:solidFill>
                <a:latin typeface="Roboto"/>
                <a:ea typeface="Roboto"/>
                <a:cs typeface="Roboto"/>
                <a:sym typeface="Roboto"/>
              </a:rPr>
              <a:t>on our online journey through 2020?</a:t>
            </a:r>
            <a:endParaRPr sz="1500" b="1">
              <a:solidFill>
                <a:schemeClr val="lt1"/>
              </a:solidFill>
              <a:latin typeface="Roboto"/>
              <a:ea typeface="Roboto"/>
              <a:cs typeface="Roboto"/>
              <a:sym typeface="Roboto"/>
            </a:endParaRPr>
          </a:p>
          <a:p>
            <a:pPr marL="0" lvl="0" indent="0" algn="ctr" rtl="0">
              <a:lnSpc>
                <a:spcPct val="80000"/>
              </a:lnSpc>
              <a:spcBef>
                <a:spcPts val="0"/>
              </a:spcBef>
              <a:spcAft>
                <a:spcPts val="0"/>
              </a:spcAft>
              <a:buNone/>
            </a:pPr>
            <a:endParaRPr sz="1700" b="1">
              <a:solidFill>
                <a:schemeClr val="lt1"/>
              </a:solidFill>
              <a:latin typeface="Roboto"/>
              <a:ea typeface="Roboto"/>
              <a:cs typeface="Roboto"/>
              <a:sym typeface="Roboto"/>
            </a:endParaRPr>
          </a:p>
        </p:txBody>
      </p:sp>
      <p:pic>
        <p:nvPicPr>
          <p:cNvPr id="118" name="Google Shape;118;p23"/>
          <p:cNvPicPr preferRelativeResize="0"/>
          <p:nvPr/>
        </p:nvPicPr>
        <p:blipFill>
          <a:blip r:embed="rId4">
            <a:alphaModFix/>
          </a:blip>
          <a:stretch>
            <a:fillRect/>
          </a:stretch>
        </p:blipFill>
        <p:spPr>
          <a:xfrm>
            <a:off x="3364925" y="2271425"/>
            <a:ext cx="2082000" cy="2126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4"/>
          <p:cNvPicPr preferRelativeResize="0"/>
          <p:nvPr/>
        </p:nvPicPr>
        <p:blipFill>
          <a:blip r:embed="rId3">
            <a:alphaModFix/>
          </a:blip>
          <a:stretch>
            <a:fillRect/>
          </a:stretch>
        </p:blipFill>
        <p:spPr>
          <a:xfrm>
            <a:off x="0" y="0"/>
            <a:ext cx="9144000" cy="5143505"/>
          </a:xfrm>
          <a:prstGeom prst="rect">
            <a:avLst/>
          </a:prstGeom>
          <a:noFill/>
          <a:ln>
            <a:noFill/>
          </a:ln>
        </p:spPr>
      </p:pic>
      <p:sp>
        <p:nvSpPr>
          <p:cNvPr id="124" name="Google Shape;124;p24"/>
          <p:cNvSpPr txBox="1"/>
          <p:nvPr/>
        </p:nvSpPr>
        <p:spPr>
          <a:xfrm>
            <a:off x="1961100" y="446275"/>
            <a:ext cx="4134000" cy="84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4300" b="1">
                <a:solidFill>
                  <a:schemeClr val="lt1"/>
                </a:solidFill>
                <a:latin typeface="Roboto"/>
                <a:ea typeface="Roboto"/>
                <a:cs typeface="Roboto"/>
                <a:sym typeface="Roboto"/>
              </a:rPr>
              <a:t>Timeline</a:t>
            </a:r>
            <a:endParaRPr sz="4300" b="1">
              <a:solidFill>
                <a:schemeClr val="lt1"/>
              </a:solidFill>
              <a:latin typeface="Roboto"/>
              <a:ea typeface="Roboto"/>
              <a:cs typeface="Roboto"/>
              <a:sym typeface="Roboto"/>
            </a:endParaRPr>
          </a:p>
        </p:txBody>
      </p:sp>
      <p:pic>
        <p:nvPicPr>
          <p:cNvPr id="125" name="Google Shape;125;p24"/>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5"/>
          <p:cNvPicPr preferRelativeResize="0"/>
          <p:nvPr/>
        </p:nvPicPr>
        <p:blipFill rotWithShape="1">
          <a:blip r:embed="rId3">
            <a:alphaModFix/>
          </a:blip>
          <a:srcRect/>
          <a:stretch/>
        </p:blipFill>
        <p:spPr>
          <a:xfrm>
            <a:off x="0" y="0"/>
            <a:ext cx="9143990" cy="5143500"/>
          </a:xfrm>
          <a:prstGeom prst="rect">
            <a:avLst/>
          </a:prstGeom>
          <a:noFill/>
          <a:ln>
            <a:noFill/>
          </a:ln>
        </p:spPr>
      </p:pic>
      <p:sp>
        <p:nvSpPr>
          <p:cNvPr id="131" name="Google Shape;131;p25"/>
          <p:cNvSpPr txBox="1"/>
          <p:nvPr/>
        </p:nvSpPr>
        <p:spPr>
          <a:xfrm>
            <a:off x="75157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January</a:t>
            </a:r>
            <a:endParaRPr sz="3100" b="1" i="1">
              <a:solidFill>
                <a:schemeClr val="lt1"/>
              </a:solidFill>
              <a:latin typeface="Roboto"/>
              <a:ea typeface="Roboto"/>
              <a:cs typeface="Roboto"/>
              <a:sym typeface="Roboto"/>
            </a:endParaRPr>
          </a:p>
        </p:txBody>
      </p:sp>
      <p:sp>
        <p:nvSpPr>
          <p:cNvPr id="132" name="Google Shape;132;p25"/>
          <p:cNvSpPr txBox="1"/>
          <p:nvPr/>
        </p:nvSpPr>
        <p:spPr>
          <a:xfrm>
            <a:off x="549552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February</a:t>
            </a:r>
            <a:endParaRPr sz="3100" b="1" i="1">
              <a:solidFill>
                <a:schemeClr val="lt1"/>
              </a:solidFill>
              <a:latin typeface="Roboto"/>
              <a:ea typeface="Roboto"/>
              <a:cs typeface="Roboto"/>
              <a:sym typeface="Roboto"/>
            </a:endParaRPr>
          </a:p>
        </p:txBody>
      </p:sp>
      <p:sp>
        <p:nvSpPr>
          <p:cNvPr id="133" name="Google Shape;133;p25"/>
          <p:cNvSpPr txBox="1"/>
          <p:nvPr/>
        </p:nvSpPr>
        <p:spPr>
          <a:xfrm>
            <a:off x="190425" y="0"/>
            <a:ext cx="4122300" cy="877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500" b="1" i="1"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WILDFIRES</a:t>
            </a:r>
            <a:r>
              <a:rPr lang="ru" sz="1500" b="1" i="1">
                <a:solidFill>
                  <a:schemeClr val="lt1"/>
                </a:solidFill>
                <a:latin typeface="Roboto"/>
                <a:ea typeface="Roboto"/>
                <a:cs typeface="Roboto"/>
                <a:sym typeface="Roboto"/>
              </a:rPr>
              <a:t> IN AUSTRALIA</a:t>
            </a:r>
            <a:endParaRPr sz="1500"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500" b="1" i="1">
                <a:solidFill>
                  <a:schemeClr val="lt1"/>
                </a:solidFill>
                <a:latin typeface="Roboto"/>
                <a:ea typeface="Roboto"/>
                <a:cs typeface="Roboto"/>
                <a:sym typeface="Roboto"/>
              </a:rPr>
              <a:t>THE SPREAD OF COVID-19</a:t>
            </a:r>
            <a:endParaRPr sz="1500"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500" b="1" i="1">
                <a:solidFill>
                  <a:schemeClr val="lt1"/>
                </a:solidFill>
                <a:latin typeface="Roboto"/>
                <a:ea typeface="Roboto"/>
                <a:cs typeface="Roboto"/>
                <a:sym typeface="Roboto"/>
              </a:rPr>
              <a:t>DOMESTIC VIOLENCE CONTINUES</a:t>
            </a:r>
            <a:endParaRPr sz="1500" b="1" i="1">
              <a:solidFill>
                <a:schemeClr val="lt1"/>
              </a:solidFill>
              <a:latin typeface="Roboto"/>
              <a:ea typeface="Roboto"/>
              <a:cs typeface="Roboto"/>
              <a:sym typeface="Roboto"/>
            </a:endParaRPr>
          </a:p>
        </p:txBody>
      </p:sp>
      <p:sp>
        <p:nvSpPr>
          <p:cNvPr id="134" name="Google Shape;134;p25"/>
          <p:cNvSpPr txBox="1"/>
          <p:nvPr/>
        </p:nvSpPr>
        <p:spPr>
          <a:xfrm>
            <a:off x="4802700" y="-34650"/>
            <a:ext cx="4051800" cy="946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1500" b="1" i="1" u="sng">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MASS RIOTS IN KORDAI</a:t>
            </a:r>
            <a:endParaRPr sz="1500" b="1" i="1">
              <a:solidFill>
                <a:schemeClr val="lt1"/>
              </a:solidFill>
              <a:latin typeface="Roboto"/>
              <a:ea typeface="Roboto"/>
              <a:cs typeface="Roboto"/>
              <a:sym typeface="Roboto"/>
            </a:endParaRPr>
          </a:p>
          <a:p>
            <a:pPr marL="0" lvl="0" indent="0" algn="just" rtl="0">
              <a:lnSpc>
                <a:spcPct val="115000"/>
              </a:lnSpc>
              <a:spcBef>
                <a:spcPts val="0"/>
              </a:spcBef>
              <a:spcAft>
                <a:spcPts val="0"/>
              </a:spcAft>
              <a:buNone/>
            </a:pPr>
            <a:r>
              <a:rPr lang="ru" sz="1500" b="1" i="1" u="sng">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ARREST OF JOURNALIST DALER SHARIPOV</a:t>
            </a:r>
            <a:endParaRPr sz="1500" b="1" i="1">
              <a:solidFill>
                <a:schemeClr val="lt1"/>
              </a:solidFill>
              <a:latin typeface="Roboto"/>
              <a:ea typeface="Roboto"/>
              <a:cs typeface="Roboto"/>
              <a:sym typeface="Roboto"/>
            </a:endParaRPr>
          </a:p>
          <a:p>
            <a:pPr marL="0" lvl="0" indent="0" algn="just" rtl="0">
              <a:spcBef>
                <a:spcPts val="0"/>
              </a:spcBef>
              <a:spcAft>
                <a:spcPts val="0"/>
              </a:spcAft>
              <a:buNone/>
            </a:pPr>
            <a:endParaRPr sz="1500" b="1" i="1">
              <a:solidFill>
                <a:schemeClr val="lt1"/>
              </a:solidFill>
              <a:latin typeface="Roboto"/>
              <a:ea typeface="Roboto"/>
              <a:cs typeface="Roboto"/>
              <a:sym typeface="Roboto"/>
            </a:endParaRPr>
          </a:p>
        </p:txBody>
      </p:sp>
      <p:sp>
        <p:nvSpPr>
          <p:cNvPr id="135" name="Google Shape;135;p25"/>
          <p:cNvSpPr txBox="1"/>
          <p:nvPr/>
        </p:nvSpPr>
        <p:spPr>
          <a:xfrm>
            <a:off x="1714500" y="3296400"/>
            <a:ext cx="2692200" cy="18471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u="sng">
                <a:solidFill>
                  <a:schemeClr val="lt1"/>
                </a:solidFill>
                <a:latin typeface="Roboto"/>
                <a:ea typeface="Roboto"/>
                <a:cs typeface="Roboto"/>
                <a:sym typeface="Robo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The project "Parity G"</a:t>
            </a:r>
            <a:r>
              <a:rPr lang="ru" sz="1200">
                <a:solidFill>
                  <a:schemeClr val="lt1"/>
                </a:solidFill>
                <a:latin typeface="Roboto"/>
                <a:ea typeface="Roboto"/>
                <a:cs typeface="Roboto"/>
                <a:sym typeface="Roboto"/>
              </a:rPr>
              <a:t> allowed to hold 30 equal dialogues on the topic of gender-based violence among students of the Academy of the Ministry of Internal Affairs and law faculties of the country. And there were also performances of two </a:t>
            </a:r>
            <a:r>
              <a:rPr lang="ru" sz="1200" u="sng">
                <a:solidFill>
                  <a:schemeClr val="lt1"/>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forum theaters</a:t>
            </a:r>
            <a:r>
              <a:rPr lang="ru" sz="1200">
                <a:solidFill>
                  <a:schemeClr val="lt1"/>
                </a:solidFill>
                <a:latin typeface="Roboto"/>
                <a:ea typeface="Roboto"/>
                <a:cs typeface="Roboto"/>
                <a:sym typeface="Roboto"/>
              </a:rPr>
              <a:t> about domestic violence.</a:t>
            </a:r>
            <a:endParaRPr sz="1200">
              <a:solidFill>
                <a:schemeClr val="lt1"/>
              </a:solidFill>
              <a:latin typeface="Roboto"/>
              <a:ea typeface="Roboto"/>
              <a:cs typeface="Roboto"/>
              <a:sym typeface="Roboto"/>
            </a:endParaRPr>
          </a:p>
        </p:txBody>
      </p:sp>
      <p:sp>
        <p:nvSpPr>
          <p:cNvPr id="136" name="Google Shape;136;p25"/>
          <p:cNvSpPr txBox="1"/>
          <p:nvPr/>
        </p:nvSpPr>
        <p:spPr>
          <a:xfrm>
            <a:off x="6023975" y="3363775"/>
            <a:ext cx="3000000" cy="14775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Educational projects can be digital. Therefore, after launching the Central Asian Transformers project, 30 young people from Kazakhstan, Kyrgyzstan and Tajikistan began to learn to think critically and learn more about tolerance and diversity around them.</a:t>
            </a:r>
            <a:endParaRPr sz="12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6"/>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142" name="Google Shape;142;p26"/>
          <p:cNvSpPr txBox="1"/>
          <p:nvPr/>
        </p:nvSpPr>
        <p:spPr>
          <a:xfrm>
            <a:off x="75157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March</a:t>
            </a:r>
            <a:endParaRPr sz="3100" b="1" i="1">
              <a:solidFill>
                <a:schemeClr val="lt1"/>
              </a:solidFill>
              <a:latin typeface="Roboto"/>
              <a:ea typeface="Roboto"/>
              <a:cs typeface="Roboto"/>
              <a:sym typeface="Roboto"/>
            </a:endParaRPr>
          </a:p>
        </p:txBody>
      </p:sp>
      <p:sp>
        <p:nvSpPr>
          <p:cNvPr id="143" name="Google Shape;143;p26"/>
          <p:cNvSpPr txBox="1"/>
          <p:nvPr/>
        </p:nvSpPr>
        <p:spPr>
          <a:xfrm>
            <a:off x="549552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April</a:t>
            </a:r>
            <a:endParaRPr sz="3100" b="1" i="1">
              <a:solidFill>
                <a:schemeClr val="lt1"/>
              </a:solidFill>
              <a:latin typeface="Roboto"/>
              <a:ea typeface="Roboto"/>
              <a:cs typeface="Roboto"/>
              <a:sym typeface="Roboto"/>
            </a:endParaRPr>
          </a:p>
        </p:txBody>
      </p:sp>
      <p:sp>
        <p:nvSpPr>
          <p:cNvPr id="144" name="Google Shape;144;p26"/>
          <p:cNvSpPr txBox="1"/>
          <p:nvPr/>
        </p:nvSpPr>
        <p:spPr>
          <a:xfrm>
            <a:off x="190425" y="93950"/>
            <a:ext cx="4122300" cy="985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300" b="1" i="1">
                <a:solidFill>
                  <a:schemeClr val="lt1"/>
                </a:solidFill>
                <a:latin typeface="Roboto"/>
                <a:ea typeface="Roboto"/>
                <a:cs typeface="Roboto"/>
                <a:sym typeface="Roboto"/>
              </a:rPr>
              <a:t>DETENTION AT A PEACEFUL MARCH ON MARCH 8</a:t>
            </a:r>
            <a:endParaRPr sz="1300"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300" b="1" i="1">
                <a:solidFill>
                  <a:schemeClr val="lt1"/>
                </a:solidFill>
                <a:latin typeface="Roboto"/>
                <a:ea typeface="Roboto"/>
                <a:cs typeface="Roboto"/>
                <a:sym typeface="Roboto"/>
              </a:rPr>
              <a:t>THE FIRST CASES OF COVID-19 IN CENTRAL ASIA</a:t>
            </a:r>
            <a:endParaRPr sz="1300"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300" b="1" i="1">
                <a:solidFill>
                  <a:schemeClr val="lt1"/>
                </a:solidFill>
                <a:latin typeface="Roboto"/>
                <a:ea typeface="Roboto"/>
                <a:cs typeface="Roboto"/>
                <a:sym typeface="Roboto"/>
              </a:rPr>
              <a:t>PANDEMIC: LOCKDOWN AND QUARANTINE</a:t>
            </a:r>
            <a:endParaRPr sz="1300"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300" b="1" i="1">
              <a:solidFill>
                <a:schemeClr val="lt1"/>
              </a:solidFill>
              <a:latin typeface="Roboto"/>
              <a:ea typeface="Roboto"/>
              <a:cs typeface="Roboto"/>
              <a:sym typeface="Roboto"/>
            </a:endParaRPr>
          </a:p>
        </p:txBody>
      </p:sp>
      <p:sp>
        <p:nvSpPr>
          <p:cNvPr id="145" name="Google Shape;145;p26"/>
          <p:cNvSpPr txBox="1"/>
          <p:nvPr/>
        </p:nvSpPr>
        <p:spPr>
          <a:xfrm>
            <a:off x="4790975" y="93950"/>
            <a:ext cx="4051800" cy="946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ru" sz="1500" b="1" i="1">
                <a:solidFill>
                  <a:schemeClr val="lt1"/>
                </a:solidFill>
                <a:latin typeface="Roboto"/>
                <a:ea typeface="Roboto"/>
                <a:cs typeface="Roboto"/>
                <a:sym typeface="Roboto"/>
              </a:rPr>
              <a:t>SOCIAL DISTANCING</a:t>
            </a:r>
            <a:endParaRPr sz="1500" b="1" i="1">
              <a:solidFill>
                <a:schemeClr val="lt1"/>
              </a:solidFill>
              <a:latin typeface="Roboto"/>
              <a:ea typeface="Roboto"/>
              <a:cs typeface="Roboto"/>
              <a:sym typeface="Roboto"/>
            </a:endParaRPr>
          </a:p>
          <a:p>
            <a:pPr marL="0" lvl="0" indent="0" algn="just" rtl="0">
              <a:lnSpc>
                <a:spcPct val="115000"/>
              </a:lnSpc>
              <a:spcBef>
                <a:spcPts val="0"/>
              </a:spcBef>
              <a:spcAft>
                <a:spcPts val="0"/>
              </a:spcAft>
              <a:buNone/>
            </a:pPr>
            <a:r>
              <a:rPr lang="ru" sz="1500" b="1" i="1">
                <a:solidFill>
                  <a:schemeClr val="lt1"/>
                </a:solidFill>
                <a:latin typeface="Roboto"/>
                <a:ea typeface="Roboto"/>
                <a:cs typeface="Roboto"/>
                <a:sym typeface="Roboto"/>
              </a:rPr>
              <a:t>ADAPTING TO ONLINE LIFE</a:t>
            </a:r>
            <a:endParaRPr sz="1500" b="1" i="1">
              <a:solidFill>
                <a:schemeClr val="lt1"/>
              </a:solidFill>
              <a:latin typeface="Roboto"/>
              <a:ea typeface="Roboto"/>
              <a:cs typeface="Roboto"/>
              <a:sym typeface="Roboto"/>
            </a:endParaRPr>
          </a:p>
          <a:p>
            <a:pPr marL="0" lvl="0" indent="0" algn="just" rtl="0">
              <a:spcBef>
                <a:spcPts val="0"/>
              </a:spcBef>
              <a:spcAft>
                <a:spcPts val="0"/>
              </a:spcAft>
              <a:buNone/>
            </a:pPr>
            <a:endParaRPr sz="1500" b="1" i="1">
              <a:solidFill>
                <a:schemeClr val="lt1"/>
              </a:solidFill>
              <a:latin typeface="Roboto"/>
              <a:ea typeface="Roboto"/>
              <a:cs typeface="Roboto"/>
              <a:sym typeface="Roboto"/>
            </a:endParaRPr>
          </a:p>
        </p:txBody>
      </p:sp>
      <p:sp>
        <p:nvSpPr>
          <p:cNvPr id="146" name="Google Shape;146;p26"/>
          <p:cNvSpPr txBox="1"/>
          <p:nvPr/>
        </p:nvSpPr>
        <p:spPr>
          <a:xfrm>
            <a:off x="1878900" y="3363775"/>
            <a:ext cx="2583900" cy="14775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Violence against women is growing every year. Only from January to March, 2319 appeals were registered. This is a </a:t>
            </a:r>
            <a:r>
              <a:rPr lang="ru" sz="1200"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65% increase</a:t>
            </a:r>
            <a:r>
              <a:rPr lang="ru" sz="1200">
                <a:solidFill>
                  <a:schemeClr val="lt1"/>
                </a:solidFill>
                <a:latin typeface="Roboto"/>
                <a:ea typeface="Roboto"/>
                <a:cs typeface="Roboto"/>
                <a:sym typeface="Roboto"/>
              </a:rPr>
              <a:t> compared to the same period in 2019. 95% of the victims are women aged 21-50.</a:t>
            </a:r>
            <a:endParaRPr sz="1200">
              <a:solidFill>
                <a:schemeClr val="lt1"/>
              </a:solidFill>
              <a:latin typeface="Roboto"/>
              <a:ea typeface="Roboto"/>
              <a:cs typeface="Roboto"/>
              <a:sym typeface="Roboto"/>
            </a:endParaRPr>
          </a:p>
        </p:txBody>
      </p:sp>
      <p:sp>
        <p:nvSpPr>
          <p:cNvPr id="147" name="Google Shape;147;p26"/>
          <p:cNvSpPr txBox="1"/>
          <p:nvPr/>
        </p:nvSpPr>
        <p:spPr>
          <a:xfrm>
            <a:off x="4790975" y="3296400"/>
            <a:ext cx="4122300" cy="18471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Alas, COVID-19 has not gone away. Through all social networks, we urged our youth to wear masks, disinfect their hands and avoid crowds of people. And all their activities were transferred to an online format.</a:t>
            </a:r>
            <a:endParaRPr sz="12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2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We have prepared video materials about what the youth of the Child Friendly Cities Initiative thinks about. We cried and laughed together. What happened in the end, see in </a:t>
            </a:r>
            <a:r>
              <a:rPr lang="ru" sz="1200" u="sng">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Kyrgyz</a:t>
            </a:r>
            <a:r>
              <a:rPr lang="ru" sz="1200">
                <a:solidFill>
                  <a:schemeClr val="lt1"/>
                </a:solidFill>
                <a:latin typeface="Roboto"/>
                <a:ea typeface="Roboto"/>
                <a:cs typeface="Roboto"/>
                <a:sym typeface="Roboto"/>
              </a:rPr>
              <a:t> and </a:t>
            </a:r>
            <a:r>
              <a:rPr lang="ru" sz="1200" u="sng">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Russian</a:t>
            </a:r>
            <a:r>
              <a:rPr lang="ru" sz="1200">
                <a:solidFill>
                  <a:schemeClr val="lt1"/>
                </a:solidFill>
                <a:latin typeface="Roboto"/>
                <a:ea typeface="Roboto"/>
                <a:cs typeface="Roboto"/>
                <a:sym typeface="Roboto"/>
              </a:rPr>
              <a:t>.</a:t>
            </a:r>
            <a:endParaRPr sz="1200">
              <a:solidFill>
                <a:schemeClr val="l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7"/>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153" name="Google Shape;153;p27"/>
          <p:cNvSpPr txBox="1"/>
          <p:nvPr/>
        </p:nvSpPr>
        <p:spPr>
          <a:xfrm>
            <a:off x="75157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May</a:t>
            </a:r>
            <a:endParaRPr sz="3100" b="1" i="1">
              <a:solidFill>
                <a:schemeClr val="lt1"/>
              </a:solidFill>
              <a:latin typeface="Roboto"/>
              <a:ea typeface="Roboto"/>
              <a:cs typeface="Roboto"/>
              <a:sym typeface="Roboto"/>
            </a:endParaRPr>
          </a:p>
        </p:txBody>
      </p:sp>
      <p:sp>
        <p:nvSpPr>
          <p:cNvPr id="154" name="Google Shape;154;p27"/>
          <p:cNvSpPr txBox="1"/>
          <p:nvPr/>
        </p:nvSpPr>
        <p:spPr>
          <a:xfrm>
            <a:off x="549552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June</a:t>
            </a:r>
            <a:endParaRPr sz="3100" b="1" i="1">
              <a:solidFill>
                <a:schemeClr val="lt1"/>
              </a:solidFill>
              <a:latin typeface="Roboto"/>
              <a:ea typeface="Roboto"/>
              <a:cs typeface="Roboto"/>
              <a:sym typeface="Roboto"/>
            </a:endParaRPr>
          </a:p>
        </p:txBody>
      </p:sp>
      <p:sp>
        <p:nvSpPr>
          <p:cNvPr id="155" name="Google Shape;155;p27"/>
          <p:cNvSpPr txBox="1"/>
          <p:nvPr/>
        </p:nvSpPr>
        <p:spPr>
          <a:xfrm>
            <a:off x="190500" y="46050"/>
            <a:ext cx="4381500" cy="738633"/>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b="1" i="1" dirty="0">
                <a:solidFill>
                  <a:schemeClr val="lt1"/>
                </a:solidFill>
                <a:latin typeface="Roboto"/>
                <a:ea typeface="Roboto"/>
                <a:cs typeface="Roboto"/>
                <a:sym typeface="Roboto"/>
              </a:rPr>
              <a:t>PANDEMIC: MORE THAN A MILLION CASES OF COVID-19</a:t>
            </a:r>
            <a:endParaRPr sz="1200" b="1" i="1" dirty="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200" b="1" i="1" dirty="0">
                <a:solidFill>
                  <a:schemeClr val="lt1"/>
                </a:solidFill>
                <a:latin typeface="Roboto"/>
                <a:ea typeface="Roboto"/>
                <a:cs typeface="Roboto"/>
                <a:sym typeface="Roboto"/>
              </a:rPr>
              <a:t>DISTRIBUTION OF FAKE NEWS</a:t>
            </a:r>
            <a:endParaRPr sz="1200" b="1" i="1" dirty="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200" b="1" i="1" dirty="0">
              <a:solidFill>
                <a:schemeClr val="lt1"/>
              </a:solidFill>
              <a:latin typeface="Roboto"/>
              <a:ea typeface="Roboto"/>
              <a:cs typeface="Roboto"/>
              <a:sym typeface="Roboto"/>
            </a:endParaRPr>
          </a:p>
        </p:txBody>
      </p:sp>
      <p:sp>
        <p:nvSpPr>
          <p:cNvPr id="156" name="Google Shape;156;p27"/>
          <p:cNvSpPr txBox="1"/>
          <p:nvPr/>
        </p:nvSpPr>
        <p:spPr>
          <a:xfrm>
            <a:off x="4802700" y="-34650"/>
            <a:ext cx="4051800" cy="1108200"/>
          </a:xfrm>
          <a:prstGeom prst="rect">
            <a:avLst/>
          </a:prstGeom>
          <a:noFill/>
          <a:ln>
            <a:noFill/>
          </a:ln>
        </p:spPr>
        <p:txBody>
          <a:bodyPr spcFirstLastPara="1" wrap="square" lIns="91425" tIns="91425" rIns="91425" bIns="91425" anchor="t" anchorCtr="0">
            <a:spAutoFit/>
          </a:bodyPr>
          <a:lstStyle/>
          <a:p>
            <a:pPr marL="0" lvl="0" indent="0" rtl="0">
              <a:lnSpc>
                <a:spcPct val="100000"/>
              </a:lnSpc>
              <a:spcBef>
                <a:spcPts val="0"/>
              </a:spcBef>
              <a:spcAft>
                <a:spcPts val="0"/>
              </a:spcAft>
              <a:buNone/>
            </a:pPr>
            <a:r>
              <a:rPr lang="ru" sz="1200" b="1" i="1" u="sng" dirty="0">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FOREST FIRES IN SIBERIA</a:t>
            </a:r>
            <a:endParaRPr sz="1200" b="1" i="1" dirty="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200" b="1" i="1" u="sng" dirty="0">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ADOPTION OF THE LAW “ON INFORMATION MANIPULATION</a:t>
            </a:r>
            <a:r>
              <a:rPr lang="ru" sz="1200" b="1" i="1" dirty="0">
                <a:solidFill>
                  <a:schemeClr val="lt1"/>
                </a:solidFill>
                <a:latin typeface="Roboto"/>
                <a:ea typeface="Roboto"/>
                <a:cs typeface="Roboto"/>
                <a:sym typeface="Roboto"/>
              </a:rPr>
              <a:t>”</a:t>
            </a:r>
            <a:endParaRPr sz="1200" b="1" i="1" dirty="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200" b="1" i="1" u="sng" dirty="0">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RALLY #REACTION 3.0</a:t>
            </a:r>
            <a:endParaRPr sz="1200" b="1" i="1" dirty="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200" b="1" i="1" dirty="0">
              <a:solidFill>
                <a:schemeClr val="lt1"/>
              </a:solidFill>
              <a:latin typeface="Roboto"/>
              <a:ea typeface="Roboto"/>
              <a:cs typeface="Roboto"/>
              <a:sym typeface="Roboto"/>
            </a:endParaRPr>
          </a:p>
        </p:txBody>
      </p:sp>
      <p:sp>
        <p:nvSpPr>
          <p:cNvPr id="157" name="Google Shape;157;p27"/>
          <p:cNvSpPr txBox="1"/>
          <p:nvPr/>
        </p:nvSpPr>
        <p:spPr>
          <a:xfrm>
            <a:off x="190500" y="3121303"/>
            <a:ext cx="4319100" cy="19497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800"/>
              </a:spcBef>
              <a:spcAft>
                <a:spcPts val="0"/>
              </a:spcAft>
              <a:buNone/>
            </a:pPr>
            <a:r>
              <a:rPr lang="ru" sz="1200" dirty="0">
                <a:solidFill>
                  <a:schemeClr val="lt1"/>
                </a:solidFill>
                <a:latin typeface="Roboto"/>
                <a:ea typeface="Roboto"/>
                <a:cs typeface="Roboto"/>
                <a:sym typeface="Roboto"/>
              </a:rPr>
              <a:t>Every day, fakes and manipulations are gaining unprecedented popularity. If the materials on countering them are available in English and Russian, then it is quite problematic with Kyrgyz.</a:t>
            </a:r>
            <a:endParaRPr sz="1200" dirty="0">
              <a:solidFill>
                <a:schemeClr val="lt1"/>
              </a:solidFill>
              <a:latin typeface="Roboto"/>
              <a:ea typeface="Roboto"/>
              <a:cs typeface="Roboto"/>
              <a:sym typeface="Roboto"/>
            </a:endParaRPr>
          </a:p>
          <a:p>
            <a:pPr marL="0" lvl="0" indent="0" algn="just" rtl="0">
              <a:lnSpc>
                <a:spcPct val="100000"/>
              </a:lnSpc>
              <a:spcBef>
                <a:spcPts val="800"/>
              </a:spcBef>
              <a:spcAft>
                <a:spcPts val="800"/>
              </a:spcAft>
              <a:buNone/>
            </a:pPr>
            <a:r>
              <a:rPr lang="ru" sz="1200" dirty="0">
                <a:solidFill>
                  <a:schemeClr val="lt1"/>
                </a:solidFill>
                <a:latin typeface="Roboto"/>
                <a:ea typeface="Roboto"/>
                <a:cs typeface="Roboto"/>
                <a:sym typeface="Roboto"/>
              </a:rPr>
              <a:t>Therefore, we have launched an information project «.үч.чекит.» in Kyrgyz. We talk about complex things in a simple language: how to check information for accuracy, not to succumb to manipulation and develop critical thinking. Here are our </a:t>
            </a:r>
            <a:r>
              <a:rPr lang="ru" sz="1200" u="sng" dirty="0">
                <a:solidFill>
                  <a:schemeClr val="lt1"/>
                </a:solidFill>
                <a:latin typeface="Roboto"/>
                <a:ea typeface="Roboto"/>
                <a:cs typeface="Roboto"/>
                <a:sym typeface="Robo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articles</a:t>
            </a:r>
            <a:r>
              <a:rPr lang="ru" sz="1200" dirty="0">
                <a:solidFill>
                  <a:schemeClr val="lt1"/>
                </a:solidFill>
                <a:latin typeface="Roboto"/>
                <a:ea typeface="Roboto"/>
                <a:cs typeface="Roboto"/>
                <a:sym typeface="Roboto"/>
              </a:rPr>
              <a:t>, </a:t>
            </a:r>
            <a:r>
              <a:rPr lang="ru" sz="1200" u="sng" dirty="0">
                <a:solidFill>
                  <a:schemeClr val="lt1"/>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videos</a:t>
            </a:r>
            <a:r>
              <a:rPr lang="ru" sz="1200" dirty="0">
                <a:solidFill>
                  <a:schemeClr val="lt1"/>
                </a:solidFill>
                <a:latin typeface="Roboto"/>
                <a:ea typeface="Roboto"/>
                <a:cs typeface="Roboto"/>
                <a:sym typeface="Roboto"/>
              </a:rPr>
              <a:t>, </a:t>
            </a:r>
            <a:r>
              <a:rPr lang="ru" sz="1200" u="sng" dirty="0">
                <a:solidFill>
                  <a:schemeClr val="lt1"/>
                </a:solidFill>
                <a:latin typeface="Roboto"/>
                <a:ea typeface="Roboto"/>
                <a:cs typeface="Roboto"/>
                <a:sym typeface="Roboto"/>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lifehacks</a:t>
            </a:r>
            <a:r>
              <a:rPr lang="ru" sz="1200" dirty="0">
                <a:solidFill>
                  <a:schemeClr val="lt1"/>
                </a:solidFill>
                <a:latin typeface="Roboto"/>
                <a:ea typeface="Roboto"/>
                <a:cs typeface="Roboto"/>
                <a:sym typeface="Roboto"/>
              </a:rPr>
              <a:t>, and </a:t>
            </a:r>
            <a:r>
              <a:rPr lang="ru" sz="1200" u="sng" dirty="0">
                <a:solidFill>
                  <a:schemeClr val="lt1"/>
                </a:solidFill>
                <a:latin typeface="Roboto"/>
                <a:ea typeface="Roboto"/>
                <a:cs typeface="Roboto"/>
                <a:sym typeface="Roboto"/>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podcasts</a:t>
            </a:r>
            <a:r>
              <a:rPr lang="ru" sz="1200" dirty="0">
                <a:solidFill>
                  <a:schemeClr val="lt1"/>
                </a:solidFill>
                <a:latin typeface="Roboto"/>
                <a:ea typeface="Roboto"/>
                <a:cs typeface="Roboto"/>
                <a:sym typeface="Roboto"/>
              </a:rPr>
              <a:t>.</a:t>
            </a:r>
            <a:endParaRPr sz="1200" dirty="0">
              <a:solidFill>
                <a:schemeClr val="lt1"/>
              </a:solidFill>
              <a:latin typeface="Roboto"/>
              <a:ea typeface="Roboto"/>
              <a:cs typeface="Roboto"/>
              <a:sym typeface="Roboto"/>
            </a:endParaRPr>
          </a:p>
        </p:txBody>
      </p:sp>
      <p:sp>
        <p:nvSpPr>
          <p:cNvPr id="158" name="Google Shape;158;p27"/>
          <p:cNvSpPr txBox="1"/>
          <p:nvPr/>
        </p:nvSpPr>
        <p:spPr>
          <a:xfrm>
            <a:off x="5801400" y="3182775"/>
            <a:ext cx="3210900" cy="22524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100">
                <a:solidFill>
                  <a:schemeClr val="lt1"/>
                </a:solidFill>
                <a:latin typeface="Roboto"/>
                <a:ea typeface="Roboto"/>
                <a:cs typeface="Roboto"/>
                <a:sym typeface="Roboto"/>
              </a:rPr>
              <a:t>Promoting the voice of youth is part of our mission. It is important for us to create a dialogue with youth and ensure that parents listen to their ideas and suggestions.</a:t>
            </a:r>
            <a:endParaRPr sz="1100">
              <a:solidFill>
                <a:schemeClr val="lt1"/>
              </a:solidFill>
              <a:latin typeface="Roboto"/>
              <a:ea typeface="Roboto"/>
              <a:cs typeface="Roboto"/>
              <a:sym typeface="Roboto"/>
            </a:endParaRPr>
          </a:p>
          <a:p>
            <a:pPr marL="0" lvl="0" indent="0" algn="just" rtl="0">
              <a:lnSpc>
                <a:spcPct val="100000"/>
              </a:lnSpc>
              <a:spcBef>
                <a:spcPts val="800"/>
              </a:spcBef>
              <a:spcAft>
                <a:spcPts val="0"/>
              </a:spcAft>
              <a:buNone/>
            </a:pPr>
            <a:r>
              <a:rPr lang="ru" sz="1100">
                <a:solidFill>
                  <a:schemeClr val="lt1"/>
                </a:solidFill>
                <a:latin typeface="Roboto"/>
                <a:ea typeface="Roboto"/>
                <a:cs typeface="Roboto"/>
                <a:sym typeface="Roboto"/>
              </a:rPr>
              <a:t>We decided to tell about 12 young people who faced different problems, but at the same time did not give up and achieved their goal. As a result, it turned out as the media campaign “</a:t>
            </a:r>
            <a:r>
              <a:rPr lang="ru" sz="1100" u="sng">
                <a:solidFill>
                  <a:schemeClr val="lt1"/>
                </a:solidFill>
                <a:latin typeface="Roboto"/>
                <a:ea typeface="Roboto"/>
                <a:cs typeface="Roboto"/>
                <a:sym typeface="Roboto"/>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Youth Decides</a:t>
            </a:r>
            <a:r>
              <a:rPr lang="ru" sz="1100">
                <a:solidFill>
                  <a:schemeClr val="lt1"/>
                </a:solidFill>
                <a:latin typeface="Roboto"/>
                <a:ea typeface="Roboto"/>
                <a:cs typeface="Roboto"/>
                <a:sym typeface="Roboto"/>
              </a:rPr>
              <a:t>”. We wanted the voices of young people to be heard by adults, and we succeeded. </a:t>
            </a:r>
            <a:endParaRPr sz="1100">
              <a:solidFill>
                <a:schemeClr val="lt1"/>
              </a:solidFill>
              <a:latin typeface="Roboto"/>
              <a:ea typeface="Roboto"/>
              <a:cs typeface="Roboto"/>
              <a:sym typeface="Roboto"/>
            </a:endParaRPr>
          </a:p>
          <a:p>
            <a:pPr marL="0" lvl="0" indent="0" algn="just" rtl="0">
              <a:lnSpc>
                <a:spcPct val="100000"/>
              </a:lnSpc>
              <a:spcBef>
                <a:spcPts val="800"/>
              </a:spcBef>
              <a:spcAft>
                <a:spcPts val="0"/>
              </a:spcAft>
              <a:buNone/>
            </a:pPr>
            <a:endParaRPr sz="11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8"/>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164" name="Google Shape;164;p28"/>
          <p:cNvSpPr txBox="1"/>
          <p:nvPr/>
        </p:nvSpPr>
        <p:spPr>
          <a:xfrm>
            <a:off x="75157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July</a:t>
            </a:r>
            <a:endParaRPr sz="3100" b="1" i="1">
              <a:solidFill>
                <a:schemeClr val="lt1"/>
              </a:solidFill>
              <a:latin typeface="Roboto"/>
              <a:ea typeface="Roboto"/>
              <a:cs typeface="Roboto"/>
              <a:sym typeface="Roboto"/>
            </a:endParaRPr>
          </a:p>
        </p:txBody>
      </p:sp>
      <p:sp>
        <p:nvSpPr>
          <p:cNvPr id="165" name="Google Shape;165;p28"/>
          <p:cNvSpPr txBox="1"/>
          <p:nvPr/>
        </p:nvSpPr>
        <p:spPr>
          <a:xfrm>
            <a:off x="549552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August</a:t>
            </a:r>
            <a:endParaRPr sz="3100" b="1" i="1">
              <a:solidFill>
                <a:schemeClr val="lt1"/>
              </a:solidFill>
              <a:latin typeface="Roboto"/>
              <a:ea typeface="Roboto"/>
              <a:cs typeface="Roboto"/>
              <a:sym typeface="Roboto"/>
            </a:endParaRPr>
          </a:p>
        </p:txBody>
      </p:sp>
      <p:sp>
        <p:nvSpPr>
          <p:cNvPr id="166" name="Google Shape;166;p28"/>
          <p:cNvSpPr txBox="1"/>
          <p:nvPr/>
        </p:nvSpPr>
        <p:spPr>
          <a:xfrm>
            <a:off x="190425" y="-34650"/>
            <a:ext cx="4122300" cy="12108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800"/>
              </a:spcBef>
              <a:spcAft>
                <a:spcPts val="0"/>
              </a:spcAft>
              <a:buNone/>
            </a:pPr>
            <a:r>
              <a:rPr lang="ru" sz="1300" b="1" i="1" u="sng" dirty="0">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POSTPONEMENT OF THE 2020 OLYMPICS</a:t>
            </a:r>
            <a:r>
              <a:rPr lang="ru" sz="1300" b="1" i="1" dirty="0">
                <a:solidFill>
                  <a:schemeClr val="lt1"/>
                </a:solidFill>
                <a:latin typeface="Roboto"/>
                <a:ea typeface="Roboto"/>
                <a:cs typeface="Roboto"/>
                <a:sym typeface="Roboto"/>
              </a:rPr>
              <a:t/>
            </a:r>
            <a:br>
              <a:rPr lang="ru" sz="1300" b="1" i="1" dirty="0">
                <a:solidFill>
                  <a:schemeClr val="lt1"/>
                </a:solidFill>
                <a:latin typeface="Roboto"/>
                <a:ea typeface="Roboto"/>
                <a:cs typeface="Roboto"/>
                <a:sym typeface="Roboto"/>
              </a:rPr>
            </a:br>
            <a:r>
              <a:rPr lang="ru" sz="1300" b="1" i="1" u="sng" dirty="0">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COVID-19: A NEW WAVE IN CENTRAL ASIA</a:t>
            </a:r>
            <a:r>
              <a:rPr lang="ru" sz="1300" b="1" i="1" dirty="0">
                <a:solidFill>
                  <a:schemeClr val="lt1"/>
                </a:solidFill>
                <a:latin typeface="Roboto"/>
                <a:ea typeface="Roboto"/>
                <a:cs typeface="Roboto"/>
                <a:sym typeface="Roboto"/>
              </a:rPr>
              <a:t/>
            </a:r>
            <a:br>
              <a:rPr lang="ru" sz="1300" b="1" i="1" dirty="0">
                <a:solidFill>
                  <a:schemeClr val="lt1"/>
                </a:solidFill>
                <a:latin typeface="Roboto"/>
                <a:ea typeface="Roboto"/>
                <a:cs typeface="Roboto"/>
                <a:sym typeface="Roboto"/>
              </a:rPr>
            </a:br>
            <a:r>
              <a:rPr lang="ru" sz="1300" b="1" i="1" u="sng" dirty="0">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VOLUNTEERING DURING THE PANDEMIC</a:t>
            </a:r>
            <a:endParaRPr sz="1300" b="1" i="1" dirty="0">
              <a:solidFill>
                <a:schemeClr val="lt1"/>
              </a:solidFill>
              <a:latin typeface="Roboto"/>
              <a:ea typeface="Roboto"/>
              <a:cs typeface="Roboto"/>
              <a:sym typeface="Roboto"/>
            </a:endParaRPr>
          </a:p>
          <a:p>
            <a:pPr marL="0" lvl="0" indent="0" rtl="0">
              <a:lnSpc>
                <a:spcPct val="100000"/>
              </a:lnSpc>
              <a:spcBef>
                <a:spcPts val="800"/>
              </a:spcBef>
              <a:spcAft>
                <a:spcPts val="0"/>
              </a:spcAft>
              <a:buNone/>
            </a:pPr>
            <a:endParaRPr sz="1300" b="1" i="1" dirty="0">
              <a:solidFill>
                <a:schemeClr val="lt1"/>
              </a:solidFill>
              <a:latin typeface="Roboto"/>
              <a:ea typeface="Roboto"/>
              <a:cs typeface="Roboto"/>
              <a:sym typeface="Roboto"/>
            </a:endParaRPr>
          </a:p>
        </p:txBody>
      </p:sp>
      <p:sp>
        <p:nvSpPr>
          <p:cNvPr id="167" name="Google Shape;167;p28"/>
          <p:cNvSpPr txBox="1"/>
          <p:nvPr/>
        </p:nvSpPr>
        <p:spPr>
          <a:xfrm>
            <a:off x="4756596" y="46339"/>
            <a:ext cx="4051800" cy="984855"/>
          </a:xfrm>
          <a:prstGeom prst="rect">
            <a:avLst/>
          </a:prstGeom>
          <a:noFill/>
          <a:ln>
            <a:noFill/>
          </a:ln>
        </p:spPr>
        <p:txBody>
          <a:bodyPr spcFirstLastPara="1" wrap="square" lIns="91425" tIns="91425" rIns="91425" bIns="91425" anchor="t" anchorCtr="0">
            <a:spAutoFit/>
          </a:bodyPr>
          <a:lstStyle/>
          <a:p>
            <a:pPr marL="0" lvl="0" indent="0" rtl="0">
              <a:lnSpc>
                <a:spcPct val="100000"/>
              </a:lnSpc>
              <a:spcBef>
                <a:spcPts val="0"/>
              </a:spcBef>
              <a:spcAft>
                <a:spcPts val="0"/>
              </a:spcAft>
              <a:buNone/>
            </a:pPr>
            <a:r>
              <a:rPr lang="ru" sz="1300" b="1" i="1" u="sng" dirty="0">
                <a:solidFill>
                  <a:schemeClr val="lt1"/>
                </a:solidFill>
                <a:latin typeface="Roboto"/>
                <a:ea typeface="Roboto"/>
                <a:cs typeface="Roboto"/>
                <a:sym typeface="Robo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WILDFIRES IN CALIFORNIA</a:t>
            </a:r>
            <a:r>
              <a:rPr lang="ru" sz="1300" b="1" i="1" dirty="0">
                <a:solidFill>
                  <a:schemeClr val="lt1"/>
                </a:solidFill>
                <a:latin typeface="Roboto"/>
                <a:ea typeface="Roboto"/>
                <a:cs typeface="Roboto"/>
                <a:sym typeface="Roboto"/>
              </a:rPr>
              <a:t/>
            </a:r>
            <a:br>
              <a:rPr lang="ru" sz="1300" b="1" i="1" dirty="0">
                <a:solidFill>
                  <a:schemeClr val="lt1"/>
                </a:solidFill>
                <a:latin typeface="Roboto"/>
                <a:ea typeface="Roboto"/>
                <a:cs typeface="Roboto"/>
                <a:sym typeface="Roboto"/>
              </a:rPr>
            </a:br>
            <a:r>
              <a:rPr lang="ru" sz="1300" b="1" i="1" u="sng" dirty="0">
                <a:solidFill>
                  <a:schemeClr val="lt1"/>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DONALD TRUMP VS TIKTOK</a:t>
            </a:r>
            <a:r>
              <a:rPr lang="ru" sz="1300" b="1" i="1" dirty="0">
                <a:solidFill>
                  <a:schemeClr val="lt1"/>
                </a:solidFill>
                <a:latin typeface="Roboto"/>
                <a:ea typeface="Roboto"/>
                <a:cs typeface="Roboto"/>
                <a:sym typeface="Roboto"/>
              </a:rPr>
              <a:t/>
            </a:r>
            <a:br>
              <a:rPr lang="ru" sz="1300" b="1" i="1" dirty="0">
                <a:solidFill>
                  <a:schemeClr val="lt1"/>
                </a:solidFill>
                <a:latin typeface="Roboto"/>
                <a:ea typeface="Roboto"/>
                <a:cs typeface="Roboto"/>
                <a:sym typeface="Roboto"/>
              </a:rPr>
            </a:br>
            <a:r>
              <a:rPr lang="ru" sz="1300" b="1" i="1" u="sng" dirty="0">
                <a:solidFill>
                  <a:schemeClr val="lt1"/>
                </a:solidFill>
                <a:latin typeface="Roboto"/>
                <a:ea typeface="Roboto"/>
                <a:cs typeface="Roboto"/>
                <a:sym typeface="Roboto"/>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PROTEST ACTIONS IN BELARUS</a:t>
            </a:r>
            <a:endParaRPr sz="1300" b="1" i="1" dirty="0">
              <a:solidFill>
                <a:schemeClr val="lt1"/>
              </a:solidFill>
              <a:latin typeface="Roboto"/>
              <a:ea typeface="Roboto"/>
              <a:cs typeface="Roboto"/>
              <a:sym typeface="Roboto"/>
            </a:endParaRPr>
          </a:p>
          <a:p>
            <a:pPr marL="0" lvl="0" indent="0" rtl="0">
              <a:lnSpc>
                <a:spcPct val="100000"/>
              </a:lnSpc>
              <a:spcBef>
                <a:spcPts val="0"/>
              </a:spcBef>
              <a:spcAft>
                <a:spcPts val="0"/>
              </a:spcAft>
              <a:buNone/>
            </a:pPr>
            <a:endParaRPr sz="1300" b="1" i="1" dirty="0">
              <a:solidFill>
                <a:schemeClr val="lt1"/>
              </a:solidFill>
              <a:latin typeface="Roboto"/>
              <a:ea typeface="Roboto"/>
              <a:cs typeface="Roboto"/>
              <a:sym typeface="Roboto"/>
            </a:endParaRPr>
          </a:p>
        </p:txBody>
      </p:sp>
      <p:sp>
        <p:nvSpPr>
          <p:cNvPr id="168" name="Google Shape;168;p28"/>
          <p:cNvSpPr txBox="1"/>
          <p:nvPr/>
        </p:nvSpPr>
        <p:spPr>
          <a:xfrm>
            <a:off x="190425" y="3296400"/>
            <a:ext cx="4319100" cy="18471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This month was remembered as the most alarming for the year. The number of infected people grew every day, and the burden on doctors increased exponentially. Therefore, we continued to work remotely.</a:t>
            </a:r>
            <a:endParaRPr sz="12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2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But in order to also remain interesting and useful, we have launched </a:t>
            </a:r>
            <a:r>
              <a:rPr lang="ru" sz="1200" u="sng">
                <a:solidFill>
                  <a:schemeClr val="lt1"/>
                </a:solidFill>
                <a:latin typeface="Roboto"/>
                <a:ea typeface="Roboto"/>
                <a:cs typeface="Roboto"/>
                <a:sym typeface="Roboto"/>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InstaDebates</a:t>
            </a:r>
            <a:r>
              <a:rPr lang="ru" sz="1200">
                <a:solidFill>
                  <a:schemeClr val="lt1"/>
                </a:solidFill>
                <a:latin typeface="Roboto"/>
                <a:ea typeface="Roboto"/>
                <a:cs typeface="Roboto"/>
                <a:sym typeface="Roboto"/>
              </a:rPr>
              <a:t> on current topics,  and a series of video lessons about </a:t>
            </a:r>
            <a:r>
              <a:rPr lang="ru" sz="1200" u="sng">
                <a:solidFill>
                  <a:schemeClr val="lt1"/>
                </a:solidFill>
                <a:latin typeface="Roboto"/>
                <a:ea typeface="Roboto"/>
                <a:cs typeface="Roboto"/>
                <a:sym typeface="Roboto"/>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social entrepreneurship</a:t>
            </a:r>
            <a:r>
              <a:rPr lang="ru" sz="1200">
                <a:solidFill>
                  <a:schemeClr val="lt1"/>
                </a:solidFill>
                <a:latin typeface="Roboto"/>
                <a:ea typeface="Roboto"/>
                <a:cs typeface="Roboto"/>
                <a:sym typeface="Roboto"/>
              </a:rPr>
              <a:t>, </a:t>
            </a:r>
            <a:r>
              <a:rPr lang="ru" sz="1200" u="sng">
                <a:solidFill>
                  <a:schemeClr val="lt1"/>
                </a:solidFill>
                <a:latin typeface="Roboto"/>
                <a:ea typeface="Roboto"/>
                <a:cs typeface="Roboto"/>
                <a:sym typeface="Roboto"/>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project planning</a:t>
            </a:r>
            <a:r>
              <a:rPr lang="ru" sz="1200">
                <a:solidFill>
                  <a:schemeClr val="lt1"/>
                </a:solidFill>
                <a:latin typeface="Roboto"/>
                <a:ea typeface="Roboto"/>
                <a:cs typeface="Roboto"/>
                <a:sym typeface="Roboto"/>
              </a:rPr>
              <a:t> and </a:t>
            </a:r>
            <a:r>
              <a:rPr lang="ru" sz="1200" u="sng">
                <a:solidFill>
                  <a:schemeClr val="lt1"/>
                </a:solidFill>
                <a:latin typeface="Roboto"/>
                <a:ea typeface="Roboto"/>
                <a:cs typeface="Roboto"/>
                <a:sym typeface="Roboto"/>
                <a:hlinkClick r:id="rId1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SMM</a:t>
            </a:r>
            <a:r>
              <a:rPr lang="ru" sz="1200">
                <a:solidFill>
                  <a:schemeClr val="lt1"/>
                </a:solidFill>
                <a:latin typeface="Roboto"/>
                <a:ea typeface="Roboto"/>
                <a:cs typeface="Roboto"/>
                <a:sym typeface="Roboto"/>
              </a:rPr>
              <a:t> within the Cheksiz Dostuk project.</a:t>
            </a:r>
            <a:endParaRPr sz="1200">
              <a:solidFill>
                <a:schemeClr val="lt1"/>
              </a:solidFill>
              <a:latin typeface="Roboto"/>
              <a:ea typeface="Roboto"/>
              <a:cs typeface="Roboto"/>
              <a:sym typeface="Roboto"/>
            </a:endParaRPr>
          </a:p>
        </p:txBody>
      </p:sp>
      <p:sp>
        <p:nvSpPr>
          <p:cNvPr id="169" name="Google Shape;169;p28"/>
          <p:cNvSpPr txBox="1"/>
          <p:nvPr/>
        </p:nvSpPr>
        <p:spPr>
          <a:xfrm>
            <a:off x="5933100" y="3388800"/>
            <a:ext cx="3210900" cy="16623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800"/>
              </a:spcBef>
              <a:spcAft>
                <a:spcPts val="800"/>
              </a:spcAft>
              <a:buNone/>
            </a:pPr>
            <a:r>
              <a:rPr lang="ru" sz="1200">
                <a:solidFill>
                  <a:schemeClr val="lt1"/>
                </a:solidFill>
                <a:latin typeface="Roboto"/>
                <a:ea typeface="Roboto"/>
                <a:cs typeface="Roboto"/>
                <a:sym typeface="Roboto"/>
              </a:rPr>
              <a:t>The skill of working with data is becoming more and more necessary. The Demilgeluu Jashtar project participants investigated the problems of young people in their locations. Everything they learned became the basis for 12 data stories. Here are just some of the works: “</a:t>
            </a:r>
            <a:r>
              <a:rPr lang="ru" sz="1200" u="sng">
                <a:solidFill>
                  <a:schemeClr val="lt1"/>
                </a:solidFill>
                <a:latin typeface="Roboto"/>
                <a:ea typeface="Roboto"/>
                <a:cs typeface="Roboto"/>
                <a:sym typeface="Roboto"/>
                <a:hlinkClick r:id="rId1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How fair is the nationwide testing</a:t>
            </a:r>
            <a:r>
              <a:rPr lang="ru" sz="1200">
                <a:solidFill>
                  <a:schemeClr val="lt1"/>
                </a:solidFill>
                <a:latin typeface="Roboto"/>
                <a:ea typeface="Roboto"/>
                <a:cs typeface="Roboto"/>
                <a:sym typeface="Roboto"/>
              </a:rPr>
              <a:t>”  and “</a:t>
            </a:r>
            <a:r>
              <a:rPr lang="ru" sz="1200" u="sng">
                <a:solidFill>
                  <a:schemeClr val="lt1"/>
                </a:solidFill>
                <a:latin typeface="Roboto"/>
                <a:ea typeface="Roboto"/>
                <a:cs typeface="Roboto"/>
                <a:sym typeface="Roboto"/>
                <a:hlinkClick r:id="rId1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How parents raise their children</a:t>
            </a:r>
            <a:r>
              <a:rPr lang="ru" sz="1200">
                <a:solidFill>
                  <a:schemeClr val="lt1"/>
                </a:solidFill>
                <a:latin typeface="Roboto"/>
                <a:ea typeface="Roboto"/>
                <a:cs typeface="Roboto"/>
                <a:sym typeface="Roboto"/>
              </a:rPr>
              <a:t>”.</a:t>
            </a:r>
            <a:endParaRPr sz="1200">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9"/>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175" name="Google Shape;175;p29"/>
          <p:cNvSpPr txBox="1"/>
          <p:nvPr/>
        </p:nvSpPr>
        <p:spPr>
          <a:xfrm>
            <a:off x="75157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September</a:t>
            </a:r>
            <a:endParaRPr sz="3100" b="1" i="1">
              <a:solidFill>
                <a:schemeClr val="lt1"/>
              </a:solidFill>
              <a:latin typeface="Roboto"/>
              <a:ea typeface="Roboto"/>
              <a:cs typeface="Roboto"/>
              <a:sym typeface="Roboto"/>
            </a:endParaRPr>
          </a:p>
        </p:txBody>
      </p:sp>
      <p:sp>
        <p:nvSpPr>
          <p:cNvPr id="176" name="Google Shape;176;p29"/>
          <p:cNvSpPr txBox="1"/>
          <p:nvPr/>
        </p:nvSpPr>
        <p:spPr>
          <a:xfrm>
            <a:off x="549552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October</a:t>
            </a:r>
            <a:endParaRPr sz="3100" b="1" i="1">
              <a:solidFill>
                <a:schemeClr val="lt1"/>
              </a:solidFill>
              <a:latin typeface="Roboto"/>
              <a:ea typeface="Roboto"/>
              <a:cs typeface="Roboto"/>
              <a:sym typeface="Roboto"/>
            </a:endParaRPr>
          </a:p>
        </p:txBody>
      </p:sp>
      <p:sp>
        <p:nvSpPr>
          <p:cNvPr id="177" name="Google Shape;177;p29"/>
          <p:cNvSpPr txBox="1"/>
          <p:nvPr/>
        </p:nvSpPr>
        <p:spPr>
          <a:xfrm>
            <a:off x="190425" y="0"/>
            <a:ext cx="4122300" cy="10467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b="1" i="1"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LUKASHENKO IS THE PRESIDENT </a:t>
            </a:r>
            <a:endParaRPr/>
          </a:p>
          <a:p>
            <a:pPr marL="0" lvl="0" indent="0" algn="just" rtl="0">
              <a:lnSpc>
                <a:spcPct val="100000"/>
              </a:lnSpc>
              <a:spcBef>
                <a:spcPts val="0"/>
              </a:spcBef>
              <a:spcAft>
                <a:spcPts val="0"/>
              </a:spcAft>
              <a:buNone/>
            </a:pPr>
            <a:r>
              <a:rPr lang="ru" b="1" i="1"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OF BELARUS, BUT THE PROTESTS CONTINUE</a:t>
            </a:r>
            <a:endParaRPr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b="1" i="1" u="sng">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THE CONFLICT IN NAGORNO-KARABAKH</a:t>
            </a:r>
            <a:endParaRPr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b="1" i="1">
              <a:solidFill>
                <a:schemeClr val="lt1"/>
              </a:solidFill>
              <a:latin typeface="Roboto"/>
              <a:ea typeface="Roboto"/>
              <a:cs typeface="Roboto"/>
              <a:sym typeface="Roboto"/>
            </a:endParaRPr>
          </a:p>
        </p:txBody>
      </p:sp>
      <p:sp>
        <p:nvSpPr>
          <p:cNvPr id="178" name="Google Shape;178;p29"/>
          <p:cNvSpPr txBox="1"/>
          <p:nvPr/>
        </p:nvSpPr>
        <p:spPr>
          <a:xfrm>
            <a:off x="4802700" y="-34650"/>
            <a:ext cx="4051800" cy="10467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b="1" i="1" u="sng">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PROTESTS AFTER THE ELECTIONS TO THE PARLIAMENT OF KYRGYZSTAN</a:t>
            </a:r>
            <a:r>
              <a:rPr lang="ru" b="1" i="1">
                <a:solidFill>
                  <a:schemeClr val="lt1"/>
                </a:solidFill>
                <a:latin typeface="Roboto"/>
                <a:ea typeface="Roboto"/>
                <a:cs typeface="Roboto"/>
                <a:sym typeface="Roboto"/>
              </a:rPr>
              <a:t/>
            </a:r>
            <a:br>
              <a:rPr lang="ru" b="1" i="1">
                <a:solidFill>
                  <a:schemeClr val="lt1"/>
                </a:solidFill>
                <a:latin typeface="Roboto"/>
                <a:ea typeface="Roboto"/>
                <a:cs typeface="Roboto"/>
                <a:sym typeface="Roboto"/>
              </a:rPr>
            </a:br>
            <a:r>
              <a:rPr lang="ru" b="1" i="1" u="sng">
                <a:solidFill>
                  <a:schemeClr val="lt1"/>
                </a:solidFill>
                <a:latin typeface="Roboto"/>
                <a:ea typeface="Roboto"/>
                <a:cs typeface="Roboto"/>
                <a:sym typeface="Robo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PRESIDENTIAL ELECTIONS IN TAJIKISTAN</a:t>
            </a:r>
            <a:endParaRPr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b="1" i="1">
              <a:solidFill>
                <a:schemeClr val="lt1"/>
              </a:solidFill>
              <a:latin typeface="Roboto"/>
              <a:ea typeface="Roboto"/>
              <a:cs typeface="Roboto"/>
              <a:sym typeface="Roboto"/>
            </a:endParaRPr>
          </a:p>
        </p:txBody>
      </p:sp>
      <p:sp>
        <p:nvSpPr>
          <p:cNvPr id="179" name="Google Shape;179;p29"/>
          <p:cNvSpPr txBox="1"/>
          <p:nvPr/>
        </p:nvSpPr>
        <p:spPr>
          <a:xfrm>
            <a:off x="190425" y="3296400"/>
            <a:ext cx="4319100" cy="18471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Everyone has cool ideas, and we support this in practice. The social </a:t>
            </a:r>
            <a:r>
              <a:rPr lang="ru" sz="1200" u="sng">
                <a:solidFill>
                  <a:schemeClr val="lt1"/>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SuperMakaton</a:t>
            </a:r>
            <a:r>
              <a:rPr lang="ru" sz="1200">
                <a:solidFill>
                  <a:schemeClr val="lt1"/>
                </a:solidFill>
                <a:latin typeface="Roboto"/>
                <a:ea typeface="Roboto"/>
                <a:cs typeface="Roboto"/>
                <a:sym typeface="Roboto"/>
              </a:rPr>
              <a:t> united youth for 48 hours in a unique space. Where their experience is trusted and listened to.</a:t>
            </a:r>
            <a:endParaRPr sz="12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2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They were inspired by each other and found new approaches to solving old problems of ecology, security, and infrastructure. There was also a place for creativity: together with artists/artists project participants created their own comics.</a:t>
            </a:r>
            <a:endParaRPr sz="1200">
              <a:solidFill>
                <a:schemeClr val="lt1"/>
              </a:solidFill>
              <a:latin typeface="Roboto"/>
              <a:ea typeface="Roboto"/>
              <a:cs typeface="Roboto"/>
              <a:sym typeface="Roboto"/>
            </a:endParaRPr>
          </a:p>
        </p:txBody>
      </p:sp>
      <p:sp>
        <p:nvSpPr>
          <p:cNvPr id="180" name="Google Shape;180;p29"/>
          <p:cNvSpPr txBox="1"/>
          <p:nvPr/>
        </p:nvSpPr>
        <p:spPr>
          <a:xfrm>
            <a:off x="5836650" y="3388800"/>
            <a:ext cx="3210900" cy="16623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In debates, it is important not only to speak, but also to listen to the other side. This means that we need to conduct a constructive dialogue. Consensus project participants have </a:t>
            </a:r>
            <a:r>
              <a:rPr lang="ru" sz="1200" u="sng">
                <a:solidFill>
                  <a:schemeClr val="lt1"/>
                </a:solidFill>
                <a:latin typeface="Roboto"/>
                <a:ea typeface="Roboto"/>
                <a:cs typeface="Roboto"/>
                <a:sym typeface="Roboto"/>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become real peacemakers</a:t>
            </a:r>
            <a:r>
              <a:rPr lang="ru" sz="1200">
                <a:solidFill>
                  <a:schemeClr val="lt1"/>
                </a:solidFill>
                <a:latin typeface="Roboto"/>
                <a:ea typeface="Roboto"/>
                <a:cs typeface="Roboto"/>
                <a:sym typeface="Roboto"/>
              </a:rPr>
              <a:t>! They learned how to think critically in conflict situations with a focus on finding peaceful solutions.</a:t>
            </a:r>
            <a:endParaRPr sz="1200">
              <a:solidFill>
                <a:schemeClr val="lt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0"/>
          <p:cNvPicPr preferRelativeResize="0"/>
          <p:nvPr/>
        </p:nvPicPr>
        <p:blipFill rotWithShape="1">
          <a:blip r:embed="rId3">
            <a:alphaModFix/>
          </a:blip>
          <a:srcRect/>
          <a:stretch/>
        </p:blipFill>
        <p:spPr>
          <a:xfrm>
            <a:off x="0" y="0"/>
            <a:ext cx="9144000" cy="5135476"/>
          </a:xfrm>
          <a:prstGeom prst="rect">
            <a:avLst/>
          </a:prstGeom>
          <a:noFill/>
          <a:ln>
            <a:noFill/>
          </a:ln>
        </p:spPr>
      </p:pic>
      <p:sp>
        <p:nvSpPr>
          <p:cNvPr id="186" name="Google Shape;186;p30"/>
          <p:cNvSpPr txBox="1"/>
          <p:nvPr/>
        </p:nvSpPr>
        <p:spPr>
          <a:xfrm>
            <a:off x="75157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November</a:t>
            </a:r>
            <a:endParaRPr sz="3100" b="1" i="1">
              <a:solidFill>
                <a:schemeClr val="lt1"/>
              </a:solidFill>
              <a:latin typeface="Roboto"/>
              <a:ea typeface="Roboto"/>
              <a:cs typeface="Roboto"/>
              <a:sym typeface="Roboto"/>
            </a:endParaRPr>
          </a:p>
        </p:txBody>
      </p:sp>
      <p:sp>
        <p:nvSpPr>
          <p:cNvPr id="187" name="Google Shape;187;p30"/>
          <p:cNvSpPr txBox="1"/>
          <p:nvPr/>
        </p:nvSpPr>
        <p:spPr>
          <a:xfrm>
            <a:off x="5495525" y="2240850"/>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3100" b="1" i="1">
                <a:solidFill>
                  <a:schemeClr val="lt1"/>
                </a:solidFill>
                <a:latin typeface="Roboto"/>
                <a:ea typeface="Roboto"/>
                <a:cs typeface="Roboto"/>
                <a:sym typeface="Roboto"/>
              </a:rPr>
              <a:t>December</a:t>
            </a:r>
            <a:endParaRPr sz="3100" b="1" i="1">
              <a:solidFill>
                <a:schemeClr val="lt1"/>
              </a:solidFill>
              <a:latin typeface="Roboto"/>
              <a:ea typeface="Roboto"/>
              <a:cs typeface="Roboto"/>
              <a:sym typeface="Roboto"/>
            </a:endParaRPr>
          </a:p>
        </p:txBody>
      </p:sp>
      <p:sp>
        <p:nvSpPr>
          <p:cNvPr id="188" name="Google Shape;188;p30"/>
          <p:cNvSpPr txBox="1"/>
          <p:nvPr/>
        </p:nvSpPr>
        <p:spPr>
          <a:xfrm>
            <a:off x="190425" y="0"/>
            <a:ext cx="4122300" cy="8313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b="1" i="1"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COVID-19: A RECORD INCREASE </a:t>
            </a:r>
            <a:endParaRPr/>
          </a:p>
          <a:p>
            <a:pPr marL="0" lvl="0" indent="0" algn="just" rtl="0">
              <a:lnSpc>
                <a:spcPct val="100000"/>
              </a:lnSpc>
              <a:spcBef>
                <a:spcPts val="0"/>
              </a:spcBef>
              <a:spcAft>
                <a:spcPts val="0"/>
              </a:spcAft>
              <a:buNone/>
            </a:pPr>
            <a:r>
              <a:rPr lang="ru" b="1" i="1"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IN A WEEK IN THE WORLD</a:t>
            </a:r>
            <a:endParaRPr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b="1" i="1">
              <a:solidFill>
                <a:schemeClr val="lt1"/>
              </a:solidFill>
              <a:latin typeface="Roboto"/>
              <a:ea typeface="Roboto"/>
              <a:cs typeface="Roboto"/>
              <a:sym typeface="Roboto"/>
            </a:endParaRPr>
          </a:p>
        </p:txBody>
      </p:sp>
      <p:sp>
        <p:nvSpPr>
          <p:cNvPr id="189" name="Google Shape;189;p30"/>
          <p:cNvSpPr txBox="1"/>
          <p:nvPr/>
        </p:nvSpPr>
        <p:spPr>
          <a:xfrm>
            <a:off x="4674050" y="-34650"/>
            <a:ext cx="4470000" cy="7851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300" b="1" i="1" u="sng">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KYRGYZSTAN: JUSTIFICATION FOR THE RAPE OF A GIRL</a:t>
            </a:r>
            <a:endParaRPr sz="1300"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300" b="1" i="1" u="sng">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GOLD OF AISULUU TYNYBEKOVA AT THE WORLD CUP</a:t>
            </a:r>
            <a:endParaRPr sz="1300" b="1" i="1">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300" b="1" i="1">
              <a:solidFill>
                <a:schemeClr val="lt1"/>
              </a:solidFill>
              <a:latin typeface="Roboto"/>
              <a:ea typeface="Roboto"/>
              <a:cs typeface="Roboto"/>
              <a:sym typeface="Roboto"/>
            </a:endParaRPr>
          </a:p>
        </p:txBody>
      </p:sp>
      <p:sp>
        <p:nvSpPr>
          <p:cNvPr id="190" name="Google Shape;190;p30"/>
          <p:cNvSpPr txBox="1"/>
          <p:nvPr/>
        </p:nvSpPr>
        <p:spPr>
          <a:xfrm>
            <a:off x="190425" y="3413825"/>
            <a:ext cx="4319100" cy="14775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We create not only public platforms, but also open spaces. This is a place for exchanging ideas, where everyone is heard. This is what we did in the </a:t>
            </a:r>
            <a:r>
              <a:rPr lang="ru" sz="1200" u="sng">
                <a:solidFill>
                  <a:schemeClr val="lt1"/>
                </a:solidFill>
                <a:latin typeface="Roboto"/>
                <a:ea typeface="Roboto"/>
                <a:cs typeface="Roboto"/>
                <a:sym typeface="Robo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Achyk Naryn project</a:t>
            </a:r>
            <a:r>
              <a:rPr lang="ru" sz="1200">
                <a:solidFill>
                  <a:schemeClr val="lt1"/>
                </a:solidFill>
                <a:latin typeface="Roboto"/>
                <a:ea typeface="Roboto"/>
                <a:cs typeface="Roboto"/>
                <a:sym typeface="Roboto"/>
              </a:rPr>
              <a:t>.</a:t>
            </a:r>
            <a:endParaRPr sz="12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2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200">
                <a:solidFill>
                  <a:schemeClr val="lt1"/>
                </a:solidFill>
                <a:latin typeface="Roboto"/>
                <a:ea typeface="Roboto"/>
                <a:cs typeface="Roboto"/>
                <a:sym typeface="Roboto"/>
              </a:rPr>
              <a:t>In an informal setting, in compliance with sanitary and epidemiological norms, residents of Naryn learned to think critically, shared news, personal experience and knowledge.</a:t>
            </a:r>
            <a:endParaRPr sz="1200">
              <a:solidFill>
                <a:schemeClr val="lt1"/>
              </a:solidFill>
              <a:latin typeface="Roboto"/>
              <a:ea typeface="Roboto"/>
              <a:cs typeface="Roboto"/>
              <a:sym typeface="Roboto"/>
            </a:endParaRPr>
          </a:p>
        </p:txBody>
      </p:sp>
      <p:sp>
        <p:nvSpPr>
          <p:cNvPr id="191" name="Google Shape;191;p30"/>
          <p:cNvSpPr txBox="1"/>
          <p:nvPr/>
        </p:nvSpPr>
        <p:spPr>
          <a:xfrm>
            <a:off x="4896625" y="3214200"/>
            <a:ext cx="3864000" cy="2047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100">
                <a:solidFill>
                  <a:schemeClr val="lt1"/>
                </a:solidFill>
                <a:latin typeface="Roboto"/>
                <a:ea typeface="Roboto"/>
                <a:cs typeface="Roboto"/>
                <a:sym typeface="Roboto"/>
              </a:rPr>
              <a:t>For the global campaign against violence against women, we have launched a </a:t>
            </a:r>
            <a:r>
              <a:rPr lang="ru" sz="1100" u="sng">
                <a:solidFill>
                  <a:schemeClr val="lt1"/>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series of stories in two sentences</a:t>
            </a:r>
            <a:r>
              <a:rPr lang="ru" sz="1100">
                <a:solidFill>
                  <a:schemeClr val="lt1"/>
                </a:solidFill>
                <a:latin typeface="Roboto"/>
                <a:ea typeface="Roboto"/>
                <a:cs typeface="Roboto"/>
                <a:sym typeface="Roboto"/>
              </a:rPr>
              <a:t>. It turned out to be 50 fictional and real stories. To see hidden details is to see the truth.</a:t>
            </a:r>
            <a:endParaRPr sz="11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1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100">
                <a:solidFill>
                  <a:schemeClr val="lt1"/>
                </a:solidFill>
                <a:latin typeface="Roboto"/>
                <a:ea typeface="Roboto"/>
                <a:cs typeface="Roboto"/>
                <a:sym typeface="Roboto"/>
              </a:rPr>
              <a:t>And at the end of the year, we created an online detective quest “</a:t>
            </a:r>
            <a:r>
              <a:rPr lang="ru" sz="1100" u="sng">
                <a:solidFill>
                  <a:schemeClr val="lt1"/>
                </a:solidFill>
                <a:latin typeface="Roboto"/>
                <a:ea typeface="Roboto"/>
                <a:cs typeface="Roboto"/>
                <a:sym typeface="Roboto"/>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Blindville. The disappearance of Jessica</a:t>
            </a:r>
            <a:r>
              <a:rPr lang="ru" sz="1100">
                <a:solidFill>
                  <a:schemeClr val="lt1"/>
                </a:solidFill>
                <a:latin typeface="Roboto"/>
                <a:ea typeface="Roboto"/>
                <a:cs typeface="Roboto"/>
                <a:sym typeface="Roboto"/>
              </a:rPr>
              <a:t>”. It touched upon topical topics: ecology, activism, fake news, tolerance. Seven episodes and one goal – to understand the reasons for the disappearance of the main character.</a:t>
            </a:r>
            <a:endParaRPr sz="11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100">
              <a:solidFill>
                <a:schemeClr val="lt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97" name="Google Shape;197;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98" name="Google Shape;198;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9" name="Google Shape;199;p31"/>
          <p:cNvSpPr/>
          <p:nvPr/>
        </p:nvSpPr>
        <p:spPr>
          <a:xfrm>
            <a:off x="2152525" y="1249600"/>
            <a:ext cx="4877400" cy="2636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31" descr="В 2020 году марш на 8 марта в Кыргызстане вошел в историю, про задержание около 70 человек пришедших на мирную акцию писали во всем мире. Власти же в Кыргызстане никак не отреагировали, а суды вынесли решение, по которому действия милиции не считаются незаконными. Спустя год мы собрали в один монолог историю от задержанных о том, что произошло в тот день. &#10;&#10;Подписаться: http://youtube.com/klooplive &#10;Наш веб-сайт: http://kloop.kg  &#10;Facebook: http://fb.com/kloop.kg &#10;Twitter: http://twitter.com/kloopnews" title="Монолог задержанных в Бишкеке 8 марта в 2020 году">
            <a:hlinkClick r:id="rId4"/>
          </p:cNvPr>
          <p:cNvPicPr preferRelativeResize="0"/>
          <p:nvPr/>
        </p:nvPicPr>
        <p:blipFill>
          <a:blip r:embed="rId5">
            <a:alphaModFix/>
          </a:blip>
          <a:stretch>
            <a:fillRect/>
          </a:stretch>
        </p:blipFill>
        <p:spPr>
          <a:xfrm>
            <a:off x="2849575" y="1275963"/>
            <a:ext cx="3444850" cy="2583675"/>
          </a:xfrm>
          <a:prstGeom prst="rect">
            <a:avLst/>
          </a:prstGeom>
          <a:noFill/>
          <a:ln>
            <a:noFill/>
          </a:ln>
        </p:spPr>
      </p:pic>
      <p:pic>
        <p:nvPicPr>
          <p:cNvPr id="201" name="Google Shape;201;p31"/>
          <p:cNvPicPr preferRelativeResize="0"/>
          <p:nvPr/>
        </p:nvPicPr>
        <p:blipFill>
          <a:blip r:embed="rId6">
            <a:alphaModFix/>
          </a:blip>
          <a:stretch>
            <a:fillRect/>
          </a:stretch>
        </p:blipFill>
        <p:spPr>
          <a:xfrm>
            <a:off x="-257975" y="0"/>
            <a:ext cx="9401976" cy="5288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2" name="Google Shape;62;p14"/>
          <p:cNvSpPr txBox="1"/>
          <p:nvPr/>
        </p:nvSpPr>
        <p:spPr>
          <a:xfrm>
            <a:off x="471900" y="968400"/>
            <a:ext cx="5904000" cy="4339619"/>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u" sz="1800" dirty="0">
                <a:solidFill>
                  <a:schemeClr val="lt1"/>
                </a:solidFill>
                <a:latin typeface="Roboto"/>
                <a:ea typeface="Roboto"/>
                <a:cs typeface="Roboto"/>
                <a:sym typeface="Roboto"/>
              </a:rPr>
              <a:t>Opening remarks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Our team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Editor’s letter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Timeline-2020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Our principles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Results of the year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Our achievements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Aidai's story: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      balance with new responsibilities </a:t>
            </a:r>
            <a:endParaRPr sz="1800" dirty="0">
              <a:solidFill>
                <a:schemeClr val="lt1"/>
              </a:solidFill>
              <a:latin typeface="Roboto"/>
              <a:ea typeface="Roboto"/>
              <a:cs typeface="Roboto"/>
              <a:sym typeface="Roboto"/>
            </a:endParaRPr>
          </a:p>
          <a:p>
            <a:pPr algn="just"/>
            <a:r>
              <a:rPr lang="en-US" sz="1800" dirty="0">
                <a:solidFill>
                  <a:schemeClr val="lt1"/>
                </a:solidFill>
                <a:latin typeface="Roboto"/>
                <a:ea typeface="Roboto"/>
                <a:cs typeface="Roboto"/>
                <a:sym typeface="Roboto"/>
              </a:rPr>
              <a:t>Let’s talk about money?</a:t>
            </a:r>
          </a:p>
          <a:p>
            <a:pPr marL="0" lvl="0" indent="0" algn="just" rtl="0">
              <a:spcBef>
                <a:spcPts val="0"/>
              </a:spcBef>
              <a:spcAft>
                <a:spcPts val="0"/>
              </a:spcAft>
              <a:buNone/>
            </a:pPr>
            <a:r>
              <a:rPr lang="ru" sz="1800" dirty="0" smtClean="0">
                <a:solidFill>
                  <a:schemeClr val="lt1"/>
                </a:solidFill>
                <a:latin typeface="Roboto"/>
                <a:ea typeface="Roboto"/>
                <a:cs typeface="Roboto"/>
                <a:sym typeface="Roboto"/>
              </a:rPr>
              <a:t>Our </a:t>
            </a:r>
            <a:r>
              <a:rPr lang="ru" sz="1800" dirty="0">
                <a:solidFill>
                  <a:schemeClr val="lt1"/>
                </a:solidFill>
                <a:latin typeface="Roboto"/>
                <a:ea typeface="Roboto"/>
                <a:cs typeface="Roboto"/>
                <a:sym typeface="Roboto"/>
              </a:rPr>
              <a:t>service contracts </a:t>
            </a:r>
            <a:endParaRPr sz="1800" dirty="0">
              <a:solidFill>
                <a:schemeClr val="lt1"/>
              </a:solidFill>
              <a:latin typeface="Roboto"/>
              <a:ea typeface="Roboto"/>
              <a:cs typeface="Roboto"/>
              <a:sym typeface="Roboto"/>
            </a:endParaRPr>
          </a:p>
          <a:p>
            <a:pPr marL="0" lvl="0" indent="0" algn="just" rtl="0">
              <a:spcBef>
                <a:spcPts val="0"/>
              </a:spcBef>
              <a:spcAft>
                <a:spcPts val="0"/>
              </a:spcAft>
              <a:buNone/>
            </a:pPr>
            <a:r>
              <a:rPr lang="ru" sz="1800" dirty="0">
                <a:solidFill>
                  <a:schemeClr val="lt1"/>
                </a:solidFill>
                <a:latin typeface="Roboto"/>
                <a:ea typeface="Roboto"/>
                <a:cs typeface="Roboto"/>
                <a:sym typeface="Roboto"/>
              </a:rPr>
              <a:t>Our plans for 2021 </a:t>
            </a:r>
            <a:endParaRPr sz="1800" dirty="0">
              <a:solidFill>
                <a:schemeClr val="lt1"/>
              </a:solidFill>
              <a:latin typeface="Roboto"/>
              <a:ea typeface="Roboto"/>
              <a:cs typeface="Roboto"/>
              <a:sym typeface="Roboto"/>
            </a:endParaRPr>
          </a:p>
          <a:p>
            <a:pPr marL="0" lvl="0" indent="0" algn="just" rtl="0">
              <a:spcBef>
                <a:spcPts val="0"/>
              </a:spcBef>
              <a:spcAft>
                <a:spcPts val="0"/>
              </a:spcAft>
              <a:buClr>
                <a:srgbClr val="000000"/>
              </a:buClr>
              <a:buSzPts val="1100"/>
              <a:buFont typeface="Arial"/>
              <a:buNone/>
            </a:pPr>
            <a:r>
              <a:rPr lang="ru" sz="1800" dirty="0">
                <a:solidFill>
                  <a:schemeClr val="lt1"/>
                </a:solidFill>
                <a:latin typeface="Roboto"/>
                <a:ea typeface="Roboto"/>
                <a:cs typeface="Roboto"/>
                <a:sym typeface="Roboto"/>
              </a:rPr>
              <a:t>Contacts</a:t>
            </a:r>
            <a:endParaRPr sz="1800" dirty="0">
              <a:solidFill>
                <a:schemeClr val="dk1"/>
              </a:solidFill>
            </a:endParaRPr>
          </a:p>
          <a:p>
            <a:pPr marL="0" lvl="0" indent="0" algn="just" rtl="0">
              <a:lnSpc>
                <a:spcPct val="100000"/>
              </a:lnSpc>
              <a:spcBef>
                <a:spcPts val="0"/>
              </a:spcBef>
              <a:spcAft>
                <a:spcPts val="0"/>
              </a:spcAft>
              <a:buNone/>
            </a:pPr>
            <a:endParaRPr sz="1800" dirty="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800" dirty="0">
              <a:solidFill>
                <a:schemeClr val="lt1"/>
              </a:solidFill>
              <a:latin typeface="Roboto"/>
              <a:ea typeface="Roboto"/>
              <a:cs typeface="Roboto"/>
              <a:sym typeface="Roboto"/>
            </a:endParaRPr>
          </a:p>
        </p:txBody>
      </p:sp>
      <p:sp>
        <p:nvSpPr>
          <p:cNvPr id="63" name="Google Shape;63;p14"/>
          <p:cNvSpPr txBox="1"/>
          <p:nvPr/>
        </p:nvSpPr>
        <p:spPr>
          <a:xfrm>
            <a:off x="2653650" y="193175"/>
            <a:ext cx="3836700" cy="8466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ru" sz="4300" b="1" i="1">
                <a:solidFill>
                  <a:schemeClr val="dk1"/>
                </a:solidFill>
                <a:latin typeface="Roboto"/>
                <a:ea typeface="Roboto"/>
                <a:cs typeface="Roboto"/>
                <a:sym typeface="Roboto"/>
              </a:rPr>
              <a:t>Content</a:t>
            </a:r>
            <a:endParaRPr sz="4300" b="1" i="1">
              <a:solidFill>
                <a:schemeClr val="dk1"/>
              </a:solidFill>
              <a:latin typeface="Roboto"/>
              <a:ea typeface="Roboto"/>
              <a:cs typeface="Roboto"/>
              <a:sym typeface="Roboto"/>
            </a:endParaRPr>
          </a:p>
        </p:txBody>
      </p:sp>
      <p:sp>
        <p:nvSpPr>
          <p:cNvPr id="64" name="Google Shape;64;p14"/>
          <p:cNvSpPr/>
          <p:nvPr/>
        </p:nvSpPr>
        <p:spPr>
          <a:xfrm>
            <a:off x="4754250" y="1251125"/>
            <a:ext cx="3690300" cy="282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lt2"/>
              </a:highlight>
            </a:endParaRPr>
          </a:p>
        </p:txBody>
      </p:sp>
      <p:pic>
        <p:nvPicPr>
          <p:cNvPr id="65" name="Google Shape;65;p14"/>
          <p:cNvPicPr preferRelativeResize="0"/>
          <p:nvPr/>
        </p:nvPicPr>
        <p:blipFill>
          <a:blip r:embed="rId4">
            <a:alphaModFix/>
          </a:blip>
          <a:stretch>
            <a:fillRect/>
          </a:stretch>
        </p:blipFill>
        <p:spPr>
          <a:xfrm>
            <a:off x="4822450" y="1323425"/>
            <a:ext cx="3551350" cy="26635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2"/>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207" name="Google Shape;207;p32"/>
          <p:cNvSpPr txBox="1"/>
          <p:nvPr/>
        </p:nvSpPr>
        <p:spPr>
          <a:xfrm>
            <a:off x="409950" y="2443275"/>
            <a:ext cx="8324100" cy="25860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Clr>
                <a:schemeClr val="dk1"/>
              </a:buClr>
              <a:buSzPts val="1100"/>
              <a:buFont typeface="Arial"/>
              <a:buNone/>
            </a:pPr>
            <a:r>
              <a:rPr lang="ru" sz="1300">
                <a:solidFill>
                  <a:schemeClr val="lt1"/>
                </a:solidFill>
                <a:latin typeface="Roboto"/>
                <a:ea typeface="Roboto"/>
                <a:cs typeface="Roboto"/>
                <a:sym typeface="Roboto"/>
              </a:rPr>
              <a:t>The march was an opportunity for me to declare what you are silent about on ordinary weekdays. All year long, you conduct invisible activities for the promotion of women and one day a year you get a chance to stop being invisible. Instead of a bouquet of flowers, sweets and gifts, I wanted everyone (friends, relatives, society and the state) to come out to support. </a:t>
            </a:r>
            <a:endParaRPr sz="1300">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sz="1300">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r>
              <a:rPr lang="ru" sz="1300">
                <a:solidFill>
                  <a:schemeClr val="lt1"/>
                </a:solidFill>
                <a:latin typeface="Roboto"/>
                <a:ea typeface="Roboto"/>
                <a:cs typeface="Roboto"/>
                <a:sym typeface="Roboto"/>
              </a:rPr>
              <a:t>But everything turned out differently. On March 8, more than 50 participants of the march were detained. Provocateurs appeared at the event, who tore up all the materials, attacked the participants and remained unpunished. The reasons for the detention were not announced by law enforcement officers. All the girls were locked in a cramped office without food and first aid. Some participants needed first aid, which was never provided. Men in civilian clothes came into the room and filmed everyone on camera. The atmosphere was heavy: some were suffocating, others were broadcasting live on social networks, and others were trying to build a dialogue with the police and find out the reasons.</a:t>
            </a:r>
            <a:endParaRPr sz="1300">
              <a:solidFill>
                <a:schemeClr val="lt1"/>
              </a:solidFill>
              <a:latin typeface="Roboto"/>
              <a:ea typeface="Roboto"/>
              <a:cs typeface="Roboto"/>
              <a:sym typeface="Roboto"/>
            </a:endParaRPr>
          </a:p>
        </p:txBody>
      </p:sp>
      <p:sp>
        <p:nvSpPr>
          <p:cNvPr id="208" name="Google Shape;208;p32"/>
          <p:cNvSpPr txBox="1"/>
          <p:nvPr/>
        </p:nvSpPr>
        <p:spPr>
          <a:xfrm>
            <a:off x="409950" y="575425"/>
            <a:ext cx="4357800" cy="985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Clr>
                <a:schemeClr val="dk1"/>
              </a:buClr>
              <a:buSzPts val="1100"/>
              <a:buFont typeface="Arial"/>
              <a:buNone/>
            </a:pPr>
            <a:r>
              <a:rPr lang="ru" sz="1300">
                <a:solidFill>
                  <a:schemeClr val="lt1"/>
                </a:solidFill>
                <a:latin typeface="Roboto"/>
                <a:ea typeface="Roboto"/>
                <a:cs typeface="Roboto"/>
                <a:sym typeface="Roboto"/>
              </a:rPr>
              <a:t>The peaceful march on March 8 against gender-based violence, where I was illegally </a:t>
            </a:r>
            <a:r>
              <a:rPr lang="ru" sz="1300"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detained by the police</a:t>
            </a:r>
            <a:r>
              <a:rPr lang="ru" sz="1300">
                <a:solidFill>
                  <a:schemeClr val="lt1"/>
                </a:solidFill>
                <a:latin typeface="Roboto"/>
                <a:ea typeface="Roboto"/>
                <a:cs typeface="Roboto"/>
                <a:sym typeface="Roboto"/>
              </a:rPr>
              <a:t>, literally divided my life into “before” and “after”.</a:t>
            </a:r>
            <a:endParaRPr sz="13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300">
              <a:solidFill>
                <a:schemeClr val="lt1"/>
              </a:solidFill>
              <a:latin typeface="Roboto"/>
              <a:ea typeface="Roboto"/>
              <a:cs typeface="Roboto"/>
              <a:sym typeface="Roboto"/>
            </a:endParaRPr>
          </a:p>
        </p:txBody>
      </p:sp>
      <p:sp>
        <p:nvSpPr>
          <p:cNvPr id="209" name="Google Shape;209;p32"/>
          <p:cNvSpPr txBox="1"/>
          <p:nvPr/>
        </p:nvSpPr>
        <p:spPr>
          <a:xfrm>
            <a:off x="410025" y="1240225"/>
            <a:ext cx="4357800" cy="11853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Clr>
                <a:schemeClr val="dk1"/>
              </a:buClr>
              <a:buSzPts val="1100"/>
              <a:buFont typeface="Arial"/>
              <a:buNone/>
            </a:pPr>
            <a:r>
              <a:rPr lang="ru" sz="1300">
                <a:solidFill>
                  <a:schemeClr val="lt1"/>
                </a:solidFill>
                <a:latin typeface="Roboto"/>
                <a:ea typeface="Roboto"/>
                <a:cs typeface="Roboto"/>
                <a:sym typeface="Roboto"/>
              </a:rPr>
              <a:t>I was looking forward to this day with inexplicable excitement. I thought about my banner in advance, so that everything together symbolized the struggle for my rights and freedoms, a decent life and work, against violence and gender stereotypes.</a:t>
            </a:r>
            <a:endParaRPr sz="1300">
              <a:solidFill>
                <a:schemeClr val="lt1"/>
              </a:solidFill>
            </a:endParaRPr>
          </a:p>
        </p:txBody>
      </p:sp>
      <p:sp>
        <p:nvSpPr>
          <p:cNvPr id="210" name="Google Shape;210;p32"/>
          <p:cNvSpPr/>
          <p:nvPr/>
        </p:nvSpPr>
        <p:spPr>
          <a:xfrm>
            <a:off x="5197150" y="649450"/>
            <a:ext cx="3081900" cy="1701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 name="Google Shape;211;p32"/>
          <p:cNvPicPr preferRelativeResize="0"/>
          <p:nvPr/>
        </p:nvPicPr>
        <p:blipFill>
          <a:blip r:embed="rId5">
            <a:alphaModFix/>
          </a:blip>
          <a:stretch>
            <a:fillRect/>
          </a:stretch>
        </p:blipFill>
        <p:spPr>
          <a:xfrm>
            <a:off x="5262939" y="701125"/>
            <a:ext cx="2955085" cy="159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3"/>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217" name="Google Shape;217;p33"/>
          <p:cNvSpPr txBox="1"/>
          <p:nvPr/>
        </p:nvSpPr>
        <p:spPr>
          <a:xfrm>
            <a:off x="409950" y="619875"/>
            <a:ext cx="8324100" cy="23859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Clr>
                <a:schemeClr val="dk1"/>
              </a:buClr>
              <a:buSzPts val="1100"/>
              <a:buFont typeface="Arial"/>
              <a:buNone/>
            </a:pPr>
            <a:r>
              <a:rPr lang="ru" sz="1300">
                <a:solidFill>
                  <a:schemeClr val="lt1"/>
                </a:solidFill>
                <a:latin typeface="Roboto"/>
                <a:ea typeface="Roboto"/>
                <a:cs typeface="Roboto"/>
                <a:sym typeface="Roboto"/>
              </a:rPr>
              <a:t>This march was very important to tell the public about the problems faced by women, to show that these issues concern a wide range of people, and finally, to unite on a politically significant day for us.</a:t>
            </a:r>
            <a:endParaRPr sz="1300">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sz="1300">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r>
              <a:rPr lang="ru" sz="1300">
                <a:solidFill>
                  <a:schemeClr val="lt1"/>
                </a:solidFill>
                <a:latin typeface="Roboto"/>
                <a:ea typeface="Roboto"/>
                <a:cs typeface="Roboto"/>
                <a:sym typeface="Roboto"/>
              </a:rPr>
              <a:t>After the arrest, all the participants of the march needed psychological and legal assistance. The restoration of mental health was long, and the violated right to peaceful assembly has not been restored. By a court decision, the detentions of the participants of the march were recognized as legal.</a:t>
            </a:r>
            <a:endParaRPr sz="1300">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sz="1300">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r>
              <a:rPr lang="ru" sz="1300">
                <a:solidFill>
                  <a:schemeClr val="lt1"/>
                </a:solidFill>
                <a:latin typeface="Roboto"/>
                <a:ea typeface="Roboto"/>
                <a:cs typeface="Roboto"/>
                <a:sym typeface="Roboto"/>
              </a:rPr>
              <a:t>It was hard to realize that you are not safe in your own country. Our project participants were worried about us (especially for Elvira and me), they asked what happened and why we were detained. The work that our team is doing in the regions has become even more valuable. Our project participants were able to understand and support us in a difficult time.</a:t>
            </a:r>
            <a:endParaRPr sz="1300">
              <a:solidFill>
                <a:schemeClr val="lt1"/>
              </a:solidFill>
              <a:latin typeface="Roboto"/>
              <a:ea typeface="Roboto"/>
              <a:cs typeface="Roboto"/>
              <a:sym typeface="Roboto"/>
            </a:endParaRPr>
          </a:p>
        </p:txBody>
      </p:sp>
      <p:pic>
        <p:nvPicPr>
          <p:cNvPr id="218" name="Google Shape;218;p33"/>
          <p:cNvPicPr preferRelativeResize="0"/>
          <p:nvPr/>
        </p:nvPicPr>
        <p:blipFill>
          <a:blip r:embed="rId4">
            <a:alphaModFix/>
          </a:blip>
          <a:stretch>
            <a:fillRect/>
          </a:stretch>
        </p:blipFill>
        <p:spPr>
          <a:xfrm>
            <a:off x="2797425" y="2949800"/>
            <a:ext cx="3549151" cy="1923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4"/>
          <p:cNvPicPr preferRelativeResize="0"/>
          <p:nvPr/>
        </p:nvPicPr>
        <p:blipFill>
          <a:blip r:embed="rId3">
            <a:alphaModFix/>
          </a:blip>
          <a:stretch>
            <a:fillRect/>
          </a:stretch>
        </p:blipFill>
        <p:spPr>
          <a:xfrm>
            <a:off x="25" y="-32250"/>
            <a:ext cx="9143976" cy="5216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5"/>
          <p:cNvPicPr preferRelativeResize="0"/>
          <p:nvPr/>
        </p:nvPicPr>
        <p:blipFill>
          <a:blip r:embed="rId3">
            <a:alphaModFix/>
          </a:blip>
          <a:stretch>
            <a:fillRect/>
          </a:stretch>
        </p:blipFill>
        <p:spPr>
          <a:xfrm>
            <a:off x="-57325" y="-32250"/>
            <a:ext cx="9201326" cy="520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6"/>
          <p:cNvPicPr preferRelativeResize="0"/>
          <p:nvPr/>
        </p:nvPicPr>
        <p:blipFill>
          <a:blip r:embed="rId3">
            <a:alphaModFix/>
          </a:blip>
          <a:stretch>
            <a:fillRect/>
          </a:stretch>
        </p:blipFill>
        <p:spPr>
          <a:xfrm>
            <a:off x="-57325" y="0"/>
            <a:ext cx="9201326" cy="51757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7"/>
          <p:cNvPicPr preferRelativeResize="0"/>
          <p:nvPr/>
        </p:nvPicPr>
        <p:blipFill>
          <a:blip r:embed="rId3">
            <a:alphaModFix/>
          </a:blip>
          <a:stretch>
            <a:fillRect/>
          </a:stretch>
        </p:blipFill>
        <p:spPr>
          <a:xfrm>
            <a:off x="-118525" y="0"/>
            <a:ext cx="9262526" cy="521017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4" name="Google Shape;244;p38"/>
          <p:cNvSpPr txBox="1"/>
          <p:nvPr/>
        </p:nvSpPr>
        <p:spPr>
          <a:xfrm>
            <a:off x="310350" y="1036375"/>
            <a:ext cx="8523300" cy="3867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In 2020, we worked on nine different projects. One started back in 2019, and the other even earlier. There were also completely new projects that have just been launched and are still in full swing.</a:t>
            </a: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The Cheksiz Dostuk project expanded the geography of our work: we arrived in the border areas in the south of the country. We wrote about the </a:t>
            </a:r>
            <a:r>
              <a:rPr lang="ru" sz="1500"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girls</a:t>
            </a:r>
            <a:r>
              <a:rPr lang="ru" sz="1500">
                <a:solidFill>
                  <a:schemeClr val="lt1"/>
                </a:solidFill>
                <a:latin typeface="Roboto"/>
                <a:ea typeface="Roboto"/>
                <a:cs typeface="Roboto"/>
                <a:sym typeface="Roboto"/>
              </a:rPr>
              <a:t> and </a:t>
            </a:r>
            <a:r>
              <a:rPr lang="ru" sz="1500" u="sng">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boys</a:t>
            </a:r>
            <a:r>
              <a:rPr lang="ru" sz="1500">
                <a:solidFill>
                  <a:schemeClr val="lt1"/>
                </a:solidFill>
                <a:latin typeface="Roboto"/>
                <a:ea typeface="Roboto"/>
                <a:cs typeface="Roboto"/>
                <a:sym typeface="Roboto"/>
              </a:rPr>
              <a:t> of the project who have got incredible achievements on their own.</a:t>
            </a: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sz="1500" u="sng">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«.үч.чекит.»</a:t>
            </a:r>
            <a:r>
              <a:rPr lang="ru" sz="1500">
                <a:solidFill>
                  <a:schemeClr val="lt1"/>
                </a:solidFill>
                <a:latin typeface="Roboto"/>
                <a:ea typeface="Roboto"/>
                <a:cs typeface="Roboto"/>
                <a:sym typeface="Roboto"/>
              </a:rPr>
              <a:t> allowed us to influence the media landscape and develop alternative media in the Kyrgyz language. We generated content for social networks and even developed the first </a:t>
            </a:r>
            <a:r>
              <a:rPr lang="ru" sz="1500" u="sng">
                <a:solidFill>
                  <a:schemeClr val="lt1"/>
                </a:solidFill>
                <a:latin typeface="Roboto"/>
                <a:ea typeface="Roboto"/>
                <a:cs typeface="Roboto"/>
                <a:sym typeface="Robo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guide for creating a blog</a:t>
            </a:r>
            <a:r>
              <a:rPr lang="ru" sz="1500">
                <a:solidFill>
                  <a:schemeClr val="lt1"/>
                </a:solidFill>
                <a:latin typeface="Roboto"/>
                <a:ea typeface="Roboto"/>
                <a:cs typeface="Roboto"/>
                <a:sym typeface="Roboto"/>
              </a:rPr>
              <a:t>.</a:t>
            </a: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sz="1500" u="sng">
                <a:solidFill>
                  <a:schemeClr val="lt1"/>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The Jash Araket project</a:t>
            </a:r>
            <a:r>
              <a:rPr lang="ru" sz="1500">
                <a:solidFill>
                  <a:schemeClr val="lt1"/>
                </a:solidFill>
                <a:latin typeface="Roboto"/>
                <a:ea typeface="Roboto"/>
                <a:cs typeface="Roboto"/>
                <a:sym typeface="Roboto"/>
              </a:rPr>
              <a:t> showed how amazing and initiative our youth is. We navigated the youth first, and then they did everything themselves: conducted research on needs, analyzed the answers and organized public events.</a:t>
            </a:r>
            <a:endParaRPr sz="1500">
              <a:solidFill>
                <a:schemeClr val="lt1"/>
              </a:solidFill>
              <a:latin typeface="Roboto"/>
              <a:ea typeface="Roboto"/>
              <a:cs typeface="Roboto"/>
              <a:sym typeface="Roboto"/>
            </a:endParaRPr>
          </a:p>
        </p:txBody>
      </p:sp>
      <p:sp>
        <p:nvSpPr>
          <p:cNvPr id="245" name="Google Shape;245;p38"/>
          <p:cNvSpPr txBox="1"/>
          <p:nvPr/>
        </p:nvSpPr>
        <p:spPr>
          <a:xfrm>
            <a:off x="2048700" y="263325"/>
            <a:ext cx="5046600" cy="1508400"/>
          </a:xfrm>
          <a:prstGeom prst="rect">
            <a:avLst/>
          </a:prstGeom>
          <a:noFill/>
          <a:ln>
            <a:noFill/>
          </a:ln>
        </p:spPr>
        <p:txBody>
          <a:bodyPr spcFirstLastPara="1" wrap="square" lIns="91425" tIns="91425" rIns="91425" bIns="91425" anchor="t" anchorCtr="0">
            <a:spAutoFit/>
          </a:bodyPr>
          <a:lstStyle/>
          <a:p>
            <a:pPr marL="0" lvl="0" indent="0" algn="just" rtl="0">
              <a:lnSpc>
                <a:spcPct val="120000"/>
              </a:lnSpc>
              <a:spcBef>
                <a:spcPts val="0"/>
              </a:spcBef>
              <a:spcAft>
                <a:spcPts val="0"/>
              </a:spcAft>
              <a:buClr>
                <a:schemeClr val="dk1"/>
              </a:buClr>
              <a:buSzPts val="1100"/>
              <a:buFont typeface="Arial"/>
              <a:buNone/>
            </a:pPr>
            <a:r>
              <a:rPr lang="ru" sz="4300" b="1" i="1">
                <a:solidFill>
                  <a:schemeClr val="dk1"/>
                </a:solidFill>
                <a:latin typeface="Roboto"/>
                <a:ea typeface="Roboto"/>
                <a:cs typeface="Roboto"/>
                <a:sym typeface="Roboto"/>
              </a:rPr>
              <a:t>Our achievements</a:t>
            </a:r>
            <a:endParaRPr sz="4300" i="1">
              <a:solidFill>
                <a:schemeClr val="dk1"/>
              </a:solidFill>
              <a:latin typeface="Roboto"/>
              <a:ea typeface="Roboto"/>
              <a:cs typeface="Roboto"/>
              <a:sym typeface="Roboto"/>
            </a:endParaRPr>
          </a:p>
          <a:p>
            <a:pPr marL="0" lvl="0" indent="0" algn="just" rtl="0">
              <a:lnSpc>
                <a:spcPct val="80000"/>
              </a:lnSpc>
              <a:spcBef>
                <a:spcPts val="0"/>
              </a:spcBef>
              <a:spcAft>
                <a:spcPts val="0"/>
              </a:spcAft>
              <a:buNone/>
            </a:pPr>
            <a:endParaRPr sz="4300" b="1" i="1">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1" name="Google Shape;251;p39"/>
          <p:cNvSpPr txBox="1"/>
          <p:nvPr/>
        </p:nvSpPr>
        <p:spPr>
          <a:xfrm>
            <a:off x="310350" y="431750"/>
            <a:ext cx="8523300" cy="44946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Thanks to the Communities for Sustainable Peace project, students of vocational schools have </a:t>
            </a:r>
            <a:r>
              <a:rPr lang="ru"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educational and methodological materials </a:t>
            </a:r>
            <a:r>
              <a:rPr lang="ru">
                <a:solidFill>
                  <a:schemeClr val="lt1"/>
                </a:solidFill>
                <a:latin typeface="Roboto"/>
                <a:ea typeface="Roboto"/>
                <a:cs typeface="Roboto"/>
                <a:sym typeface="Roboto"/>
              </a:rPr>
              <a:t>and a manual for teachers on how to apply all this in practice.</a:t>
            </a: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As for “Central Asian Transformers” and “</a:t>
            </a:r>
            <a:r>
              <a:rPr lang="ru" u="sng">
                <a:solidFill>
                  <a:schemeClr val="lt1"/>
                </a:solid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Demilgeluu Jashtar</a:t>
            </a:r>
            <a:r>
              <a:rPr lang="ru">
                <a:solidFill>
                  <a:schemeClr val="lt1"/>
                </a:solidFill>
                <a:latin typeface="Roboto"/>
                <a:ea typeface="Roboto"/>
                <a:cs typeface="Roboto"/>
                <a:sym typeface="Roboto"/>
              </a:rPr>
              <a:t>”', these projects have been transformed into an online format for 700 young people. Meetings in ZOOM, creation of Telegram channels and activity in Whatsapp chats.</a:t>
            </a: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The pilot </a:t>
            </a:r>
            <a:r>
              <a:rPr lang="ru" u="sng">
                <a:solidFill>
                  <a:schemeClr val="lt1"/>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Achyk Naryn</a:t>
            </a:r>
            <a:r>
              <a:rPr lang="ru">
                <a:solidFill>
                  <a:schemeClr val="lt1"/>
                </a:solidFill>
                <a:latin typeface="Roboto"/>
                <a:ea typeface="Roboto"/>
                <a:cs typeface="Roboto"/>
                <a:sym typeface="Roboto"/>
              </a:rPr>
              <a:t> project involved 783 people. In two months, we have created 41 public platforms so that useful leisure and public discourse become a habit for residents of Naryn.</a:t>
            </a: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The Parity G project introduced us to 20 students of the Ministry of Internal Affairs, as well as students of the law faculties of Bishkek. Together we have created </a:t>
            </a:r>
            <a:r>
              <a:rPr lang="ru" u="sng">
                <a:solidFill>
                  <a:schemeClr val="lt1"/>
                </a:solidFill>
                <a:latin typeface="Roboto"/>
                <a:ea typeface="Roboto"/>
                <a:cs typeface="Roboto"/>
                <a:sym typeface="Roboto"/>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tutorials</a:t>
            </a:r>
            <a:r>
              <a:rPr lang="ru">
                <a:solidFill>
                  <a:schemeClr val="lt1"/>
                </a:solidFill>
                <a:latin typeface="Roboto"/>
                <a:ea typeface="Roboto"/>
                <a:cs typeface="Roboto"/>
                <a:sym typeface="Roboto"/>
              </a:rPr>
              <a:t> about working with victims of violence.</a:t>
            </a: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We have launched the </a:t>
            </a:r>
            <a:r>
              <a:rPr lang="ru" u="sng">
                <a:solidFill>
                  <a:schemeClr val="lt1"/>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first online marathon</a:t>
            </a:r>
            <a:r>
              <a:rPr lang="ru">
                <a:solidFill>
                  <a:schemeClr val="lt1"/>
                </a:solidFill>
                <a:latin typeface="Roboto"/>
                <a:ea typeface="Roboto"/>
                <a:cs typeface="Roboto"/>
                <a:sym typeface="Roboto"/>
              </a:rPr>
              <a:t> on social networks for youth from the Child Friendly Cities Initiative. Having more than 200 publications, we have involved 1,217 boys and girls in all project activities.</a:t>
            </a: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r>
              <a:rPr lang="ru">
                <a:solidFill>
                  <a:schemeClr val="lt1"/>
                </a:solidFill>
                <a:latin typeface="Roboto"/>
                <a:ea typeface="Roboto"/>
                <a:cs typeface="Roboto"/>
                <a:sym typeface="Roboto"/>
              </a:rPr>
              <a:t>And a little bit about social networks. During this year, we appeared in TikTok, because we are where the young people are. After analyzing the audience's involvement, they created more video content and </a:t>
            </a:r>
            <a:r>
              <a:rPr lang="ru" u="sng">
                <a:solidFill>
                  <a:schemeClr val="lt1"/>
                </a:solidFill>
                <a:latin typeface="Roboto"/>
                <a:ea typeface="Roboto"/>
                <a:cs typeface="Roboto"/>
                <a:sym typeface="Roboto"/>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cards</a:t>
            </a:r>
            <a:r>
              <a:rPr lang="ru">
                <a:solidFill>
                  <a:schemeClr val="lt1"/>
                </a:solidFill>
                <a:latin typeface="Roboto"/>
                <a:ea typeface="Roboto"/>
                <a:cs typeface="Roboto"/>
                <a:sym typeface="Roboto"/>
              </a:rPr>
              <a:t> with explanations of </a:t>
            </a:r>
            <a:r>
              <a:rPr lang="ru" u="sng">
                <a:solidFill>
                  <a:schemeClr val="lt1"/>
                </a:solidFill>
                <a:latin typeface="Roboto"/>
                <a:ea typeface="Roboto"/>
                <a:cs typeface="Roboto"/>
                <a:sym typeface="Roboto"/>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complex words</a:t>
            </a:r>
            <a:r>
              <a:rPr lang="ru">
                <a:solidFill>
                  <a:schemeClr val="lt1"/>
                </a:solidFill>
                <a:latin typeface="Roboto"/>
                <a:ea typeface="Roboto"/>
                <a:cs typeface="Roboto"/>
                <a:sym typeface="Roboto"/>
              </a:rPr>
              <a:t> in the Kyrgyz.</a:t>
            </a:r>
            <a:endParaRPr>
              <a:solidFill>
                <a:schemeClr val="lt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7" name="Google Shape;257;p40"/>
          <p:cNvSpPr txBox="1"/>
          <p:nvPr/>
        </p:nvSpPr>
        <p:spPr>
          <a:xfrm>
            <a:off x="388200" y="2133775"/>
            <a:ext cx="5628600" cy="2008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The year 2020 was remembered for quarantine and work from home. Someone equipped the kitchen for own office, and someone held calls in Google Meets right out of bed.</a:t>
            </a: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For Aidai Kadyralieva fate presented another surprise – online work with an infant in the IDEA CA team. How real this is and what came out in the end, read in her story below.</a:t>
            </a:r>
            <a:endParaRPr sz="1500">
              <a:solidFill>
                <a:schemeClr val="lt1"/>
              </a:solidFill>
              <a:latin typeface="Roboto"/>
              <a:ea typeface="Roboto"/>
              <a:cs typeface="Roboto"/>
              <a:sym typeface="Roboto"/>
            </a:endParaRPr>
          </a:p>
        </p:txBody>
      </p:sp>
      <p:sp>
        <p:nvSpPr>
          <p:cNvPr id="258" name="Google Shape;258;p40"/>
          <p:cNvSpPr txBox="1"/>
          <p:nvPr/>
        </p:nvSpPr>
        <p:spPr>
          <a:xfrm>
            <a:off x="305000" y="415825"/>
            <a:ext cx="4076100" cy="6771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Clr>
                <a:schemeClr val="dk1"/>
              </a:buClr>
              <a:buSzPts val="1100"/>
              <a:buFont typeface="Arial"/>
              <a:buNone/>
            </a:pPr>
            <a:r>
              <a:rPr lang="ru" sz="3200" b="1">
                <a:solidFill>
                  <a:schemeClr val="dk1"/>
                </a:solidFill>
                <a:latin typeface="Roboto"/>
                <a:ea typeface="Roboto"/>
                <a:cs typeface="Roboto"/>
                <a:sym typeface="Roboto"/>
              </a:rPr>
              <a:t>Aidai's story:</a:t>
            </a:r>
            <a:endParaRPr sz="3200" b="1">
              <a:solidFill>
                <a:schemeClr val="dk1"/>
              </a:solidFill>
              <a:latin typeface="Roboto"/>
              <a:ea typeface="Roboto"/>
              <a:cs typeface="Roboto"/>
              <a:sym typeface="Roboto"/>
            </a:endParaRPr>
          </a:p>
        </p:txBody>
      </p:sp>
      <p:sp>
        <p:nvSpPr>
          <p:cNvPr id="259" name="Google Shape;259;p40"/>
          <p:cNvSpPr txBox="1"/>
          <p:nvPr/>
        </p:nvSpPr>
        <p:spPr>
          <a:xfrm>
            <a:off x="2090275" y="889975"/>
            <a:ext cx="7905600" cy="1243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ru" sz="3200" b="1">
                <a:solidFill>
                  <a:schemeClr val="dk1"/>
                </a:solidFill>
                <a:latin typeface="Roboto"/>
                <a:ea typeface="Roboto"/>
                <a:cs typeface="Roboto"/>
                <a:sym typeface="Roboto"/>
              </a:rPr>
              <a:t>balance with new responsibilities</a:t>
            </a:r>
            <a:endParaRPr sz="3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3200" b="1">
              <a:solidFill>
                <a:schemeClr val="dk1"/>
              </a:solidFill>
              <a:latin typeface="Roboto"/>
              <a:ea typeface="Roboto"/>
              <a:cs typeface="Roboto"/>
              <a:sym typeface="Roboto"/>
            </a:endParaRPr>
          </a:p>
        </p:txBody>
      </p:sp>
      <p:sp>
        <p:nvSpPr>
          <p:cNvPr id="260" name="Google Shape;260;p40"/>
          <p:cNvSpPr/>
          <p:nvPr/>
        </p:nvSpPr>
        <p:spPr>
          <a:xfrm>
            <a:off x="6252600" y="1622075"/>
            <a:ext cx="2190600" cy="2897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1" name="Google Shape;261;p40"/>
          <p:cNvPicPr preferRelativeResize="0"/>
          <p:nvPr/>
        </p:nvPicPr>
        <p:blipFill>
          <a:blip r:embed="rId4">
            <a:alphaModFix/>
          </a:blip>
          <a:stretch>
            <a:fillRect/>
          </a:stretch>
        </p:blipFill>
        <p:spPr>
          <a:xfrm>
            <a:off x="6313324" y="1691475"/>
            <a:ext cx="2069150" cy="27588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1"/>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267" name="Google Shape;267;p41"/>
          <p:cNvSpPr txBox="1"/>
          <p:nvPr/>
        </p:nvSpPr>
        <p:spPr>
          <a:xfrm>
            <a:off x="540600" y="145700"/>
            <a:ext cx="4031400" cy="4925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Clr>
                <a:schemeClr val="dk1"/>
              </a:buClr>
              <a:buSzPts val="1100"/>
              <a:buFont typeface="Arial"/>
              <a:buNone/>
            </a:pPr>
            <a:r>
              <a:rPr lang="ru" sz="1450">
                <a:solidFill>
                  <a:schemeClr val="lt1"/>
                </a:solidFill>
                <a:latin typeface="Roboto"/>
                <a:ea typeface="Roboto"/>
                <a:cs typeface="Roboto"/>
                <a:sym typeface="Roboto"/>
              </a:rPr>
              <a:t>To be honest, I don’t remember the time when there were only two of us in the family: me and my husband Ikhtiyar. What I know for sure is that I definitely had more time and  fewer responsibilities. The reason for that is the birth of our baby girl - Sofia. </a:t>
            </a:r>
            <a:endParaRPr sz="1450">
              <a:solidFill>
                <a:schemeClr val="lt1"/>
              </a:solidFill>
              <a:latin typeface="Roboto"/>
              <a:ea typeface="Roboto"/>
              <a:cs typeface="Roboto"/>
              <a:sym typeface="Roboto"/>
            </a:endParaRPr>
          </a:p>
          <a:p>
            <a:pPr marL="0" lvl="0" indent="0" algn="just" rtl="0">
              <a:lnSpc>
                <a:spcPct val="115000"/>
              </a:lnSpc>
              <a:spcBef>
                <a:spcPts val="1200"/>
              </a:spcBef>
              <a:spcAft>
                <a:spcPts val="1200"/>
              </a:spcAft>
              <a:buClr>
                <a:schemeClr val="dk1"/>
              </a:buClr>
              <a:buSzPts val="1100"/>
              <a:buFont typeface="Arial"/>
              <a:buNone/>
            </a:pPr>
            <a:r>
              <a:rPr lang="ru" sz="1450">
                <a:solidFill>
                  <a:schemeClr val="lt1"/>
                </a:solidFill>
                <a:latin typeface="Roboto"/>
                <a:ea typeface="Roboto"/>
                <a:cs typeface="Roboto"/>
                <a:sym typeface="Roboto"/>
              </a:rPr>
              <a:t>November 22, 2019 is the date that divided my life into “before” and “after”. It was on this day that I gave birth to Sofia. Of course, everything was prepared: a sick leave for pregnancy and childbirth, all necessary things to go to the maternity hospital. Ikhtiyar and I were more or less mentally and physically ready for incoming changes. However, the question of my going back to work was rather vague and unclear. It seemed to me that I would give birth, and then we would see what would happen.</a:t>
            </a:r>
            <a:endParaRPr sz="1450">
              <a:solidFill>
                <a:schemeClr val="lt1"/>
              </a:solidFill>
              <a:latin typeface="Roboto"/>
              <a:ea typeface="Roboto"/>
              <a:cs typeface="Roboto"/>
              <a:sym typeface="Roboto"/>
            </a:endParaRPr>
          </a:p>
        </p:txBody>
      </p:sp>
      <p:sp>
        <p:nvSpPr>
          <p:cNvPr id="268" name="Google Shape;268;p41"/>
          <p:cNvSpPr/>
          <p:nvPr/>
        </p:nvSpPr>
        <p:spPr>
          <a:xfrm>
            <a:off x="5094375" y="485950"/>
            <a:ext cx="3472800" cy="23643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9" name="Google Shape;269;p41"/>
          <p:cNvPicPr preferRelativeResize="0"/>
          <p:nvPr/>
        </p:nvPicPr>
        <p:blipFill>
          <a:blip r:embed="rId4">
            <a:alphaModFix/>
          </a:blip>
          <a:stretch>
            <a:fillRect/>
          </a:stretch>
        </p:blipFill>
        <p:spPr>
          <a:xfrm>
            <a:off x="5168225" y="556925"/>
            <a:ext cx="3317076" cy="2211376"/>
          </a:xfrm>
          <a:prstGeom prst="rect">
            <a:avLst/>
          </a:prstGeom>
          <a:noFill/>
          <a:ln>
            <a:noFill/>
          </a:ln>
        </p:spPr>
      </p:pic>
      <p:sp>
        <p:nvSpPr>
          <p:cNvPr id="270" name="Google Shape;270;p41"/>
          <p:cNvSpPr txBox="1"/>
          <p:nvPr/>
        </p:nvSpPr>
        <p:spPr>
          <a:xfrm>
            <a:off x="4962075" y="3068150"/>
            <a:ext cx="3737400" cy="17469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1200"/>
              </a:spcAft>
              <a:buClr>
                <a:schemeClr val="dk1"/>
              </a:buClr>
              <a:buSzPts val="1100"/>
              <a:buFont typeface="Arial"/>
              <a:buNone/>
            </a:pPr>
            <a:r>
              <a:rPr lang="ru" sz="1450">
                <a:solidFill>
                  <a:schemeClr val="lt1"/>
                </a:solidFill>
                <a:latin typeface="Roboto"/>
                <a:ea typeface="Roboto"/>
                <a:cs typeface="Roboto"/>
                <a:sym typeface="Roboto"/>
              </a:rPr>
              <a:t>Time passed and Sofia turned 3 months old. Sometimes it seemed to me that the minutes were dragging and dragging, that I would never get out of this Groundhog Day. I tried very hard to understand what the buzz and euphoria of motherhood was, as they so often write about in the media.</a:t>
            </a:r>
            <a:endParaRPr sz="1450">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1" name="Google Shape;71;p15"/>
          <p:cNvSpPr txBox="1"/>
          <p:nvPr/>
        </p:nvSpPr>
        <p:spPr>
          <a:xfrm>
            <a:off x="409950" y="1355625"/>
            <a:ext cx="8324100" cy="307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It is me, Beksultan. This year I became an Executive Director of IDEA Central Asia. In fact, this is my eighth year working here, and we are still tirelessly promoting the voice and rights of young people. </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The year 2020 will be remembered not only by us, but by many generations to come. It is a time of enormous challenges: pandemics, lockdowns, fires, ecosystem contamination, political unrest, job loss, and increasing poverty. </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Today’s youth will have to bear the burden of responsibility and consequences for the actions that are taking place today. Therefore, our task is to actively participate in countries and communities now. </a:t>
            </a:r>
            <a:endParaRPr sz="1500">
              <a:solidFill>
                <a:schemeClr val="l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2"/>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276" name="Google Shape;276;p42"/>
          <p:cNvSpPr txBox="1"/>
          <p:nvPr/>
        </p:nvSpPr>
        <p:spPr>
          <a:xfrm>
            <a:off x="540600" y="469575"/>
            <a:ext cx="7993800" cy="16776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Clr>
                <a:schemeClr val="dk1"/>
              </a:buClr>
              <a:buSzPts val="1100"/>
              <a:buFont typeface="Arial"/>
              <a:buNone/>
            </a:pPr>
            <a:r>
              <a:rPr lang="ru" sz="1450">
                <a:solidFill>
                  <a:schemeClr val="lt1"/>
                </a:solidFill>
                <a:latin typeface="Roboto"/>
                <a:ea typeface="Roboto"/>
                <a:cs typeface="Roboto"/>
                <a:sym typeface="Roboto"/>
              </a:rPr>
              <a:t>The baby was anxious about her stomach, and she consistently cried loudly for 2 hours in the evenings before going to bed. Ikhtiyar and I took turns rocking her. For 3 months at home there was no routine and no adequate sleep at night...and suddenly a pandemic happened in the world.</a:t>
            </a:r>
            <a:endParaRPr sz="1450">
              <a:solidFill>
                <a:schemeClr val="lt1"/>
              </a:solidFill>
              <a:latin typeface="Roboto"/>
              <a:ea typeface="Roboto"/>
              <a:cs typeface="Roboto"/>
              <a:sym typeface="Roboto"/>
            </a:endParaRPr>
          </a:p>
          <a:p>
            <a:pPr marL="0" lvl="0" indent="0" algn="just" rtl="0">
              <a:lnSpc>
                <a:spcPct val="100000"/>
              </a:lnSpc>
              <a:spcBef>
                <a:spcPts val="1200"/>
              </a:spcBef>
              <a:spcAft>
                <a:spcPts val="1200"/>
              </a:spcAft>
              <a:buClr>
                <a:schemeClr val="dk1"/>
              </a:buClr>
              <a:buSzPts val="1100"/>
              <a:buFont typeface="Arial"/>
              <a:buNone/>
            </a:pPr>
            <a:r>
              <a:rPr lang="ru" sz="1450">
                <a:solidFill>
                  <a:schemeClr val="lt1"/>
                </a:solidFill>
                <a:latin typeface="Roboto"/>
                <a:ea typeface="Roboto"/>
                <a:cs typeface="Roboto"/>
                <a:sym typeface="Roboto"/>
              </a:rPr>
              <a:t>From that moment a new era came - the online era. Working online, studying online, ordering food/things online, even having a wedding online!</a:t>
            </a:r>
            <a:endParaRPr sz="1450">
              <a:solidFill>
                <a:schemeClr val="lt1"/>
              </a:solidFill>
              <a:latin typeface="Roboto"/>
              <a:ea typeface="Roboto"/>
              <a:cs typeface="Roboto"/>
              <a:sym typeface="Roboto"/>
            </a:endParaRPr>
          </a:p>
        </p:txBody>
      </p:sp>
      <p:sp>
        <p:nvSpPr>
          <p:cNvPr id="277" name="Google Shape;277;p42"/>
          <p:cNvSpPr/>
          <p:nvPr/>
        </p:nvSpPr>
        <p:spPr>
          <a:xfrm>
            <a:off x="1012350" y="2270475"/>
            <a:ext cx="3357900" cy="25554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42"/>
          <p:cNvPicPr preferRelativeResize="0"/>
          <p:nvPr/>
        </p:nvPicPr>
        <p:blipFill>
          <a:blip r:embed="rId4">
            <a:alphaModFix/>
          </a:blip>
          <a:stretch>
            <a:fillRect/>
          </a:stretch>
        </p:blipFill>
        <p:spPr>
          <a:xfrm>
            <a:off x="1076650" y="2334637"/>
            <a:ext cx="3226899" cy="2420174"/>
          </a:xfrm>
          <a:prstGeom prst="rect">
            <a:avLst/>
          </a:prstGeom>
          <a:noFill/>
          <a:ln>
            <a:noFill/>
          </a:ln>
        </p:spPr>
      </p:pic>
      <p:sp>
        <p:nvSpPr>
          <p:cNvPr id="279" name="Google Shape;279;p42"/>
          <p:cNvSpPr txBox="1"/>
          <p:nvPr/>
        </p:nvSpPr>
        <p:spPr>
          <a:xfrm>
            <a:off x="5142275" y="2684363"/>
            <a:ext cx="3000000" cy="15237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1200"/>
              </a:spcAft>
              <a:buClr>
                <a:schemeClr val="dk1"/>
              </a:buClr>
              <a:buSzPts val="1100"/>
              <a:buFont typeface="Arial"/>
              <a:buNone/>
            </a:pPr>
            <a:r>
              <a:rPr lang="ru" sz="1450">
                <a:solidFill>
                  <a:schemeClr val="lt1"/>
                </a:solidFill>
                <a:latin typeface="Roboto"/>
                <a:ea typeface="Roboto"/>
                <a:cs typeface="Roboto"/>
                <a:sym typeface="Roboto"/>
              </a:rPr>
              <a:t>Our IDEA Central Asia team was no exception, so I was offered to go back to work 2 weeks earlier than planned. And I accepted this with a sense of great fear and anticipation of something new.</a:t>
            </a:r>
            <a:endParaRPr sz="1450">
              <a:solidFill>
                <a:schemeClr val="lt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3"/>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285" name="Google Shape;285;p43"/>
          <p:cNvSpPr txBox="1"/>
          <p:nvPr/>
        </p:nvSpPr>
        <p:spPr>
          <a:xfrm>
            <a:off x="352350" y="613663"/>
            <a:ext cx="5703900" cy="32400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Clr>
                <a:schemeClr val="dk1"/>
              </a:buClr>
              <a:buSzPts val="1100"/>
              <a:buFont typeface="Arial"/>
              <a:buNone/>
            </a:pPr>
            <a:r>
              <a:rPr lang="ru" sz="1450">
                <a:solidFill>
                  <a:schemeClr val="lt1"/>
                </a:solidFill>
                <a:latin typeface="Roboto"/>
                <a:ea typeface="Roboto"/>
                <a:cs typeface="Roboto"/>
                <a:sym typeface="Roboto"/>
              </a:rPr>
              <a:t>My first work day as a mom was April 10, 2020. At that time, Sofia was almost 5 months old. She was starting to have a routine, Ikhtiyar and I felt much more confident and experienced as parents. I think that is why we started to worry less and get more pleasure from our new life with a little baby. And that allowed me to slowly get back into the team.</a:t>
            </a:r>
            <a:endParaRPr sz="1450">
              <a:solidFill>
                <a:schemeClr val="lt1"/>
              </a:solidFill>
              <a:latin typeface="Roboto"/>
              <a:ea typeface="Roboto"/>
              <a:cs typeface="Roboto"/>
              <a:sym typeface="Roboto"/>
            </a:endParaRPr>
          </a:p>
          <a:p>
            <a:pPr marL="0" lvl="0" indent="0" algn="just" rtl="0">
              <a:lnSpc>
                <a:spcPct val="100000"/>
              </a:lnSpc>
              <a:spcBef>
                <a:spcPts val="1200"/>
              </a:spcBef>
              <a:spcAft>
                <a:spcPts val="1200"/>
              </a:spcAft>
              <a:buClr>
                <a:schemeClr val="dk1"/>
              </a:buClr>
              <a:buSzPts val="1100"/>
              <a:buFont typeface="Arial"/>
              <a:buNone/>
            </a:pPr>
            <a:r>
              <a:rPr lang="ru" sz="1450">
                <a:solidFill>
                  <a:schemeClr val="lt1"/>
                </a:solidFill>
                <a:latin typeface="Roboto"/>
                <a:ea typeface="Roboto"/>
                <a:cs typeface="Roboto"/>
                <a:sym typeface="Roboto"/>
              </a:rPr>
              <a:t>So, I started my transition period. Everything was flipped upside down: our rhythm of life, the terms of our work, and the workload itself. No more physical gatherings, no more travel to project locations, no more direct contact with our colleagues. This was a major shift for me personally, but I know I could not have coped with all of this without the support, care and motivation of Ikhtiyar, and without the understanding and help of my team. </a:t>
            </a:r>
            <a:endParaRPr sz="1450">
              <a:solidFill>
                <a:schemeClr val="lt1"/>
              </a:solidFill>
              <a:latin typeface="Roboto"/>
              <a:ea typeface="Roboto"/>
              <a:cs typeface="Roboto"/>
              <a:sym typeface="Roboto"/>
            </a:endParaRPr>
          </a:p>
        </p:txBody>
      </p:sp>
      <p:sp>
        <p:nvSpPr>
          <p:cNvPr id="286" name="Google Shape;286;p43"/>
          <p:cNvSpPr/>
          <p:nvPr/>
        </p:nvSpPr>
        <p:spPr>
          <a:xfrm>
            <a:off x="6314850" y="616950"/>
            <a:ext cx="2476800" cy="3245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7" name="Google Shape;287;p43"/>
          <p:cNvPicPr preferRelativeResize="0"/>
          <p:nvPr/>
        </p:nvPicPr>
        <p:blipFill>
          <a:blip r:embed="rId4">
            <a:alphaModFix/>
          </a:blip>
          <a:stretch>
            <a:fillRect/>
          </a:stretch>
        </p:blipFill>
        <p:spPr>
          <a:xfrm>
            <a:off x="6372768" y="659668"/>
            <a:ext cx="2361007" cy="3147987"/>
          </a:xfrm>
          <a:prstGeom prst="rect">
            <a:avLst/>
          </a:prstGeom>
          <a:noFill/>
          <a:ln>
            <a:noFill/>
          </a:ln>
        </p:spPr>
      </p:pic>
      <p:sp>
        <p:nvSpPr>
          <p:cNvPr id="288" name="Google Shape;288;p43"/>
          <p:cNvSpPr txBox="1"/>
          <p:nvPr/>
        </p:nvSpPr>
        <p:spPr>
          <a:xfrm>
            <a:off x="352350" y="3952675"/>
            <a:ext cx="8439300" cy="8541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1200"/>
              </a:spcAft>
              <a:buClr>
                <a:schemeClr val="dk1"/>
              </a:buClr>
              <a:buSzPts val="1100"/>
              <a:buFont typeface="Arial"/>
              <a:buNone/>
            </a:pPr>
            <a:r>
              <a:rPr lang="ru" sz="1450">
                <a:solidFill>
                  <a:schemeClr val="lt1"/>
                </a:solidFill>
                <a:latin typeface="Roboto"/>
                <a:ea typeface="Roboto"/>
                <a:cs typeface="Roboto"/>
                <a:sym typeface="Roboto"/>
              </a:rPr>
              <a:t>Here are a couple of specific examples: (1) I am on a call, and in the background in the other room, Ikhtiyar is rocking and lulling Sofia; (2) my colleague Arslan is adjusting to my schedule and waiting for the baby to fall asleep to discuss work issues.</a:t>
            </a:r>
            <a:endParaRPr sz="145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4"/>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294" name="Google Shape;294;p44"/>
          <p:cNvSpPr txBox="1"/>
          <p:nvPr/>
        </p:nvSpPr>
        <p:spPr>
          <a:xfrm>
            <a:off x="421250" y="872150"/>
            <a:ext cx="8106900" cy="38019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None/>
            </a:pPr>
            <a:r>
              <a:rPr lang="ru" sz="1500">
                <a:solidFill>
                  <a:schemeClr val="lt1"/>
                </a:solidFill>
                <a:latin typeface="Roboto"/>
                <a:ea typeface="Roboto"/>
                <a:cs typeface="Roboto"/>
                <a:sym typeface="Roboto"/>
              </a:rPr>
              <a:t>The actual question arises: how to work when you have a full-time position as a mom? That is not including chores, personal time for myself and for Ikhtiyar). What I have learned in this time is the following:</a:t>
            </a:r>
            <a:endParaRPr sz="1500">
              <a:solidFill>
                <a:schemeClr val="lt1"/>
              </a:solidFill>
              <a:latin typeface="Roboto"/>
              <a:ea typeface="Roboto"/>
              <a:cs typeface="Roboto"/>
              <a:sym typeface="Roboto"/>
            </a:endParaRPr>
          </a:p>
          <a:p>
            <a:pPr marL="0" lvl="0" indent="0" algn="just" rtl="0">
              <a:lnSpc>
                <a:spcPct val="100000"/>
              </a:lnSpc>
              <a:spcBef>
                <a:spcPts val="1200"/>
              </a:spcBef>
              <a:spcAft>
                <a:spcPts val="0"/>
              </a:spcAft>
              <a:buNone/>
            </a:pPr>
            <a:endParaRPr sz="1500">
              <a:solidFill>
                <a:schemeClr val="lt1"/>
              </a:solidFill>
              <a:latin typeface="Roboto"/>
              <a:ea typeface="Roboto"/>
              <a:cs typeface="Roboto"/>
              <a:sym typeface="Roboto"/>
            </a:endParaRPr>
          </a:p>
          <a:p>
            <a:pPr marL="457200" lvl="0" indent="-323850" algn="just" rtl="0">
              <a:lnSpc>
                <a:spcPct val="100000"/>
              </a:lnSpc>
              <a:spcBef>
                <a:spcPts val="0"/>
              </a:spcBef>
              <a:spcAft>
                <a:spcPts val="0"/>
              </a:spcAft>
              <a:buClr>
                <a:schemeClr val="lt1"/>
              </a:buClr>
              <a:buSzPts val="1500"/>
              <a:buFont typeface="Roboto"/>
              <a:buAutoNum type="arabicPeriod"/>
            </a:pPr>
            <a:r>
              <a:rPr lang="ru" sz="1500" b="1">
                <a:solidFill>
                  <a:schemeClr val="lt1"/>
                </a:solidFill>
                <a:latin typeface="Roboto"/>
                <a:ea typeface="Roboto"/>
                <a:cs typeface="Roboto"/>
                <a:sym typeface="Roboto"/>
              </a:rPr>
              <a:t>You can’t do everything</a:t>
            </a:r>
            <a:r>
              <a:rPr lang="ru" sz="1500">
                <a:solidFill>
                  <a:schemeClr val="lt1"/>
                </a:solidFill>
                <a:latin typeface="Roboto"/>
                <a:ea typeface="Roboto"/>
                <a:cs typeface="Roboto"/>
                <a:sym typeface="Roboto"/>
              </a:rPr>
              <a:t>. And you have to take that as a given. The to-do list grows like yeast dough. You end up more frustrated than proud of yourself. That is why it is important for me to think of realistic deadlines, to ask for help if necessary and, if possible, to delegate tasks.</a:t>
            </a:r>
            <a:endParaRPr sz="1500">
              <a:solidFill>
                <a:schemeClr val="lt1"/>
              </a:solidFill>
              <a:latin typeface="Roboto"/>
              <a:ea typeface="Roboto"/>
              <a:cs typeface="Roboto"/>
              <a:sym typeface="Roboto"/>
            </a:endParaRPr>
          </a:p>
          <a:p>
            <a:pPr marL="457200" lvl="0" indent="0" algn="just" rtl="0">
              <a:lnSpc>
                <a:spcPct val="100000"/>
              </a:lnSpc>
              <a:spcBef>
                <a:spcPts val="0"/>
              </a:spcBef>
              <a:spcAft>
                <a:spcPts val="0"/>
              </a:spcAft>
              <a:buNone/>
            </a:pP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Of course, you can't deal without the ability to prioritize. If today is the deadline for the media report, then all direct messages in our Instagram account can wait. So I work, and the baby is completely with Ikhtiyar. And if there are no urgent tasks, I can take a longer walk outside in the afternoon and recharge.</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endParaRPr sz="1500">
              <a:solidFill>
                <a:schemeClr val="lt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5"/>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300" name="Google Shape;300;p45"/>
          <p:cNvSpPr txBox="1"/>
          <p:nvPr/>
        </p:nvSpPr>
        <p:spPr>
          <a:xfrm>
            <a:off x="518550" y="457075"/>
            <a:ext cx="8106900" cy="26475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1200"/>
              </a:spcBef>
              <a:spcAft>
                <a:spcPts val="0"/>
              </a:spcAft>
              <a:buNone/>
            </a:pPr>
            <a:r>
              <a:rPr lang="ru" sz="1500" b="1">
                <a:solidFill>
                  <a:schemeClr val="lt1"/>
                </a:solidFill>
                <a:latin typeface="Roboto"/>
                <a:ea typeface="Roboto"/>
                <a:cs typeface="Roboto"/>
                <a:sym typeface="Roboto"/>
              </a:rPr>
              <a:t>2. All we need is a comfortable daily routine</a:t>
            </a:r>
            <a:r>
              <a:rPr lang="ru" sz="1500">
                <a:solidFill>
                  <a:schemeClr val="lt1"/>
                </a:solidFill>
                <a:latin typeface="Roboto"/>
                <a:ea typeface="Roboto"/>
                <a:cs typeface="Roboto"/>
                <a:sym typeface="Roboto"/>
              </a:rPr>
              <a:t>. Sometimes I work from 7 AM to 9:30 AM, because Sofia is still asleep at that time. As long as it is quiet at home, I write texts, work with our website. I do things that require my full concentration. If there are no appointments at lunchtime, I go to bed with the baby for 30 minutes for a power nap.</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During the day, while Sofia is awake and playing nearby, I do more “simple” work. For example, checking comments on posts, answering direct messages or filling out documents on a template. It helps me maintain a balance between work and motherhood.</a:t>
            </a:r>
            <a:endParaRPr sz="1500">
              <a:solidFill>
                <a:schemeClr val="lt1"/>
              </a:solidFill>
              <a:latin typeface="Roboto"/>
              <a:ea typeface="Roboto"/>
              <a:cs typeface="Roboto"/>
              <a:sym typeface="Roboto"/>
            </a:endParaRPr>
          </a:p>
          <a:p>
            <a:pPr marL="0" lvl="0" indent="0" algn="just" rtl="0">
              <a:lnSpc>
                <a:spcPct val="100000"/>
              </a:lnSpc>
              <a:spcBef>
                <a:spcPts val="1200"/>
              </a:spcBef>
              <a:spcAft>
                <a:spcPts val="0"/>
              </a:spcAft>
              <a:buNone/>
            </a:pP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endParaRPr sz="1500">
              <a:solidFill>
                <a:schemeClr val="lt1"/>
              </a:solidFill>
              <a:latin typeface="Roboto"/>
              <a:ea typeface="Roboto"/>
              <a:cs typeface="Roboto"/>
              <a:sym typeface="Roboto"/>
            </a:endParaRPr>
          </a:p>
        </p:txBody>
      </p:sp>
      <p:sp>
        <p:nvSpPr>
          <p:cNvPr id="301" name="Google Shape;301;p45"/>
          <p:cNvSpPr/>
          <p:nvPr/>
        </p:nvSpPr>
        <p:spPr>
          <a:xfrm>
            <a:off x="2860200" y="2801075"/>
            <a:ext cx="3423600" cy="19380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2" name="Google Shape;302;p45"/>
          <p:cNvPicPr preferRelativeResize="0"/>
          <p:nvPr/>
        </p:nvPicPr>
        <p:blipFill>
          <a:blip r:embed="rId4">
            <a:alphaModFix/>
          </a:blip>
          <a:stretch>
            <a:fillRect/>
          </a:stretch>
        </p:blipFill>
        <p:spPr>
          <a:xfrm>
            <a:off x="2917563" y="2839459"/>
            <a:ext cx="3308874" cy="18612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6"/>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308" name="Google Shape;308;p46"/>
          <p:cNvSpPr txBox="1"/>
          <p:nvPr/>
        </p:nvSpPr>
        <p:spPr>
          <a:xfrm>
            <a:off x="518550" y="655225"/>
            <a:ext cx="5034600" cy="4021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r>
              <a:rPr lang="ru" sz="1500" b="1">
                <a:solidFill>
                  <a:schemeClr val="lt1"/>
                </a:solidFill>
                <a:latin typeface="Roboto"/>
                <a:ea typeface="Roboto"/>
                <a:cs typeface="Roboto"/>
                <a:sym typeface="Roboto"/>
              </a:rPr>
              <a:t>3. Simplify life as much as possible</a:t>
            </a:r>
            <a:r>
              <a:rPr lang="ru" sz="1500">
                <a:solidFill>
                  <a:schemeClr val="lt1"/>
                </a:solidFill>
                <a:latin typeface="Roboto"/>
                <a:ea typeface="Roboto"/>
                <a:cs typeface="Roboto"/>
                <a:sym typeface="Roboto"/>
              </a:rPr>
              <a:t>. You can't carry everything on your back and you can burn out quickly. This is not just about work, but about your personal life too. I delegate tasks, take interns, ask my siblings to look after Sofia, while Ihtiyar and I run off on a date.</a:t>
            </a:r>
            <a:endParaRPr sz="1500">
              <a:solidFill>
                <a:schemeClr val="lt1"/>
              </a:solidFill>
              <a:latin typeface="Roboto"/>
              <a:ea typeface="Roboto"/>
              <a:cs typeface="Roboto"/>
              <a:sym typeface="Roboto"/>
            </a:endParaRPr>
          </a:p>
          <a:p>
            <a:pPr marL="0" lvl="0" indent="0" algn="just" rtl="0">
              <a:lnSpc>
                <a:spcPct val="115000"/>
              </a:lnSpc>
              <a:spcBef>
                <a:spcPts val="1200"/>
              </a:spcBef>
              <a:spcAft>
                <a:spcPts val="1200"/>
              </a:spcAft>
              <a:buNone/>
            </a:pPr>
            <a:r>
              <a:rPr lang="ru" sz="1500">
                <a:solidFill>
                  <a:schemeClr val="lt1"/>
                </a:solidFill>
                <a:latin typeface="Roboto"/>
                <a:ea typeface="Roboto"/>
                <a:cs typeface="Roboto"/>
                <a:sym typeface="Roboto"/>
              </a:rPr>
              <a:t>Or here is an example of what relief gadgets bring. When I put Sofia to bed, I always sing to her. But sometimes there is no time to sing, because either I have to answer an urgent email, or a call at work has already begun. So, I put a pillow at my feet, on top of that I put the baby and rock her until she falls asleep. My laptop is next to me, and I do my business there, and from some YouTube channel lullaby plays from my cell phone. I simplify my life in every way possible.</a:t>
            </a:r>
            <a:endParaRPr sz="1500">
              <a:solidFill>
                <a:schemeClr val="lt1"/>
              </a:solidFill>
              <a:latin typeface="Roboto"/>
              <a:ea typeface="Roboto"/>
              <a:cs typeface="Roboto"/>
              <a:sym typeface="Roboto"/>
            </a:endParaRPr>
          </a:p>
        </p:txBody>
      </p:sp>
      <p:sp>
        <p:nvSpPr>
          <p:cNvPr id="309" name="Google Shape;309;p46"/>
          <p:cNvSpPr/>
          <p:nvPr/>
        </p:nvSpPr>
        <p:spPr>
          <a:xfrm>
            <a:off x="5716825" y="655225"/>
            <a:ext cx="2948400" cy="39150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https://lh6.googleusercontent.com/dgA85l06G-x2FRazUT6MyZE0DsZVRrDdEov282inU5tGtEtiQihFgyJW_xNj_3al6CHUYP1Q-lvcsVt1W8T6I4H6u2Cp7lfGWzc3lpZe32x1a_GvXrgBEbLOncBN7dOwvHiILGC7n11P4FuwPqtJ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407" y="753234"/>
            <a:ext cx="2789236" cy="37189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7"/>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316" name="Google Shape;316;p47"/>
          <p:cNvSpPr txBox="1"/>
          <p:nvPr/>
        </p:nvSpPr>
        <p:spPr>
          <a:xfrm>
            <a:off x="647650" y="905500"/>
            <a:ext cx="4476300" cy="2428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Clr>
                <a:schemeClr val="dk1"/>
              </a:buClr>
              <a:buSzPts val="1100"/>
              <a:buFont typeface="Arial"/>
              <a:buNone/>
            </a:pPr>
            <a:r>
              <a:rPr lang="ru" sz="1500">
                <a:solidFill>
                  <a:schemeClr val="lt1"/>
                </a:solidFill>
                <a:latin typeface="Roboto"/>
                <a:ea typeface="Roboto"/>
                <a:cs typeface="Roboto"/>
                <a:sym typeface="Roboto"/>
              </a:rPr>
              <a:t>Motherhood has improved my multitasking skills like never before. Yes, it can be difficult. But I am glad I have the opportunity to fulfill myself and pursue a career with a baby in my arms. Besides, I am not alone. I have Ikhtiyar with me, my support and encouragement, my partner in the journey called “Life”.</a:t>
            </a:r>
            <a:endParaRPr sz="1500">
              <a:solidFill>
                <a:schemeClr val="lt1"/>
              </a:solidFill>
              <a:latin typeface="Roboto"/>
              <a:ea typeface="Roboto"/>
              <a:cs typeface="Roboto"/>
              <a:sym typeface="Roboto"/>
            </a:endParaRPr>
          </a:p>
          <a:p>
            <a:pPr marL="0" lvl="0" indent="0" algn="just" rtl="0">
              <a:lnSpc>
                <a:spcPct val="100000"/>
              </a:lnSpc>
              <a:spcBef>
                <a:spcPts val="1200"/>
              </a:spcBef>
              <a:spcAft>
                <a:spcPts val="0"/>
              </a:spcAft>
              <a:buNone/>
            </a:pPr>
            <a:endParaRPr sz="1500">
              <a:solidFill>
                <a:schemeClr val="lt1"/>
              </a:solidFill>
              <a:latin typeface="Roboto"/>
              <a:ea typeface="Roboto"/>
              <a:cs typeface="Roboto"/>
              <a:sym typeface="Roboto"/>
            </a:endParaRPr>
          </a:p>
        </p:txBody>
      </p:sp>
      <p:sp>
        <p:nvSpPr>
          <p:cNvPr id="317" name="Google Shape;317;p47"/>
          <p:cNvSpPr/>
          <p:nvPr/>
        </p:nvSpPr>
        <p:spPr>
          <a:xfrm>
            <a:off x="5841450" y="1612050"/>
            <a:ext cx="2454000" cy="32433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8" name="Google Shape;318;p47"/>
          <p:cNvPicPr preferRelativeResize="0"/>
          <p:nvPr/>
        </p:nvPicPr>
        <p:blipFill>
          <a:blip r:embed="rId4">
            <a:alphaModFix/>
          </a:blip>
          <a:stretch>
            <a:fillRect/>
          </a:stretch>
        </p:blipFill>
        <p:spPr>
          <a:xfrm>
            <a:off x="5917750" y="1678575"/>
            <a:ext cx="2315306" cy="3087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8"/>
          <p:cNvPicPr preferRelativeResize="0"/>
          <p:nvPr/>
        </p:nvPicPr>
        <p:blipFill rotWithShape="1">
          <a:blip r:embed="rId3">
            <a:alphaModFix/>
          </a:blip>
          <a:srcRect/>
          <a:stretch/>
        </p:blipFill>
        <p:spPr>
          <a:xfrm>
            <a:off x="0" y="0"/>
            <a:ext cx="9144000" cy="5143511"/>
          </a:xfrm>
          <a:prstGeom prst="rect">
            <a:avLst/>
          </a:prstGeom>
          <a:noFill/>
          <a:ln>
            <a:noFill/>
          </a:ln>
        </p:spPr>
      </p:pic>
      <p:sp>
        <p:nvSpPr>
          <p:cNvPr id="324" name="Google Shape;324;p48"/>
          <p:cNvSpPr txBox="1"/>
          <p:nvPr/>
        </p:nvSpPr>
        <p:spPr>
          <a:xfrm>
            <a:off x="264488" y="3374013"/>
            <a:ext cx="8523300" cy="418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Clr>
                <a:srgbClr val="000000"/>
              </a:buClr>
              <a:buSzPts val="1100"/>
              <a:buFont typeface="Arial"/>
              <a:buNone/>
            </a:pPr>
            <a:r>
              <a:rPr lang="ru" sz="1900" b="1">
                <a:solidFill>
                  <a:srgbClr val="FFFFFF"/>
                </a:solidFill>
                <a:latin typeface="Roboto"/>
                <a:ea typeface="Roboto"/>
                <a:cs typeface="Roboto"/>
                <a:sym typeface="Roboto"/>
              </a:rPr>
              <a:t>as of December 31, 2020</a:t>
            </a:r>
            <a:endParaRPr sz="1500" b="1">
              <a:solidFill>
                <a:srgbClr val="FFFFFF"/>
              </a:solidFill>
              <a:latin typeface="Roboto"/>
              <a:ea typeface="Roboto"/>
              <a:cs typeface="Roboto"/>
              <a:sym typeface="Roboto"/>
            </a:endParaRPr>
          </a:p>
        </p:txBody>
      </p:sp>
      <p:sp>
        <p:nvSpPr>
          <p:cNvPr id="325" name="Google Shape;325;p48"/>
          <p:cNvSpPr txBox="1"/>
          <p:nvPr/>
        </p:nvSpPr>
        <p:spPr>
          <a:xfrm>
            <a:off x="764850" y="1331350"/>
            <a:ext cx="7614300" cy="8466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ru" sz="4300" b="1" i="1" dirty="0">
                <a:latin typeface="Roboto"/>
                <a:ea typeface="Roboto"/>
                <a:cs typeface="Roboto"/>
                <a:sym typeface="Roboto"/>
              </a:rPr>
              <a:t>Let’s talk about money?</a:t>
            </a:r>
            <a:endParaRPr sz="4300" b="1" i="1" dirty="0">
              <a:solidFill>
                <a:srgbClr val="000000"/>
              </a:solidFill>
              <a:latin typeface="Roboto"/>
              <a:ea typeface="Roboto"/>
              <a:cs typeface="Roboto"/>
              <a:sym typeface="Roboto"/>
            </a:endParaRPr>
          </a:p>
        </p:txBody>
      </p:sp>
      <p:sp>
        <p:nvSpPr>
          <p:cNvPr id="326" name="Google Shape;326;p48"/>
          <p:cNvSpPr txBox="1"/>
          <p:nvPr/>
        </p:nvSpPr>
        <p:spPr>
          <a:xfrm>
            <a:off x="356213" y="2688588"/>
            <a:ext cx="8523300" cy="7851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ru" sz="3900" b="1">
                <a:solidFill>
                  <a:srgbClr val="FFFFFF"/>
                </a:solidFill>
                <a:latin typeface="Roboto"/>
                <a:ea typeface="Roboto"/>
                <a:cs typeface="Roboto"/>
                <a:sym typeface="Roboto"/>
              </a:rPr>
              <a:t>Statement of financial position</a:t>
            </a:r>
            <a:endParaRPr sz="3900" b="1">
              <a:solidFill>
                <a:srgbClr val="FFFFFF"/>
              </a:solidFill>
              <a:latin typeface="Roboto"/>
              <a:ea typeface="Roboto"/>
              <a:cs typeface="Roboto"/>
              <a:sym typeface="Roboto"/>
            </a:endParaRPr>
          </a:p>
        </p:txBody>
      </p:sp>
    </p:spTree>
    <p:extLst>
      <p:ext uri="{BB962C8B-B14F-4D97-AF65-F5344CB8AC3E}">
        <p14:creationId xmlns:p14="http://schemas.microsoft.com/office/powerpoint/2010/main" val="4037893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32" name="Google Shape;332;p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333" name="Google Shape;333;p49"/>
          <p:cNvSpPr txBox="1"/>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None/>
            </a:pPr>
            <a:endParaRPr sz="5200">
              <a:solidFill>
                <a:srgbClr val="000000"/>
              </a:solidFill>
            </a:endParaRPr>
          </a:p>
        </p:txBody>
      </p:sp>
      <p:sp>
        <p:nvSpPr>
          <p:cNvPr id="334" name="Google Shape;334;p49"/>
          <p:cNvSpPr txBo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endParaRPr sz="2800">
              <a:solidFill>
                <a:srgbClr val="595959"/>
              </a:solidFill>
            </a:endParaRPr>
          </a:p>
        </p:txBody>
      </p:sp>
      <p:pic>
        <p:nvPicPr>
          <p:cNvPr id="335" name="Google Shape;335;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6" name="Google Shape;336;p49"/>
          <p:cNvSpPr txBox="1"/>
          <p:nvPr/>
        </p:nvSpPr>
        <p:spPr>
          <a:xfrm>
            <a:off x="789600" y="191950"/>
            <a:ext cx="7564800" cy="5541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ru" sz="3000" b="1" i="1" dirty="0">
                <a:latin typeface="Roboto" panose="020B0604020202020204" charset="0"/>
                <a:ea typeface="Roboto" panose="020B0604020202020204" charset="0"/>
                <a:cs typeface="Roboto Black"/>
                <a:sym typeface="Roboto Black"/>
              </a:rPr>
              <a:t>STATEMENT OF COMPREHENSIVE INCOME</a:t>
            </a:r>
            <a:endParaRPr sz="3000" b="1" i="1" dirty="0">
              <a:solidFill>
                <a:srgbClr val="000000"/>
              </a:solidFill>
              <a:latin typeface="Roboto" panose="020B0604020202020204" charset="0"/>
              <a:ea typeface="Roboto" panose="020B0604020202020204" charset="0"/>
              <a:cs typeface="Roboto Black"/>
              <a:sym typeface="Roboto Black"/>
            </a:endParaRPr>
          </a:p>
        </p:txBody>
      </p:sp>
      <p:sp>
        <p:nvSpPr>
          <p:cNvPr id="337" name="Google Shape;337;p49"/>
          <p:cNvSpPr txBox="1"/>
          <p:nvPr/>
        </p:nvSpPr>
        <p:spPr>
          <a:xfrm>
            <a:off x="251138" y="670563"/>
            <a:ext cx="8523300" cy="418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Clr>
                <a:srgbClr val="000000"/>
              </a:buClr>
              <a:buSzPts val="1100"/>
              <a:buFont typeface="Arial"/>
              <a:buNone/>
            </a:pPr>
            <a:r>
              <a:rPr lang="ru" sz="1900" b="1">
                <a:solidFill>
                  <a:srgbClr val="FFFFFF"/>
                </a:solidFill>
                <a:latin typeface="Roboto"/>
                <a:ea typeface="Roboto"/>
                <a:cs typeface="Roboto"/>
                <a:sym typeface="Roboto"/>
              </a:rPr>
              <a:t>for the year ended December 31, 2020</a:t>
            </a:r>
            <a:endParaRPr sz="1500" b="1">
              <a:solidFill>
                <a:srgbClr val="FFFFFF"/>
              </a:solidFill>
              <a:latin typeface="Roboto"/>
              <a:ea typeface="Roboto"/>
              <a:cs typeface="Roboto"/>
              <a:sym typeface="Roboto"/>
            </a:endParaRPr>
          </a:p>
        </p:txBody>
      </p:sp>
      <p:pic>
        <p:nvPicPr>
          <p:cNvPr id="338" name="Google Shape;338;p49"/>
          <p:cNvPicPr preferRelativeResize="0"/>
          <p:nvPr/>
        </p:nvPicPr>
        <p:blipFill>
          <a:blip r:embed="rId4">
            <a:alphaModFix/>
          </a:blip>
          <a:stretch>
            <a:fillRect/>
          </a:stretch>
        </p:blipFill>
        <p:spPr>
          <a:xfrm>
            <a:off x="1236500" y="1129772"/>
            <a:ext cx="6671000" cy="3733750"/>
          </a:xfrm>
          <a:prstGeom prst="rect">
            <a:avLst/>
          </a:prstGeom>
          <a:noFill/>
          <a:ln>
            <a:noFill/>
          </a:ln>
        </p:spPr>
      </p:pic>
    </p:spTree>
    <p:extLst>
      <p:ext uri="{BB962C8B-B14F-4D97-AF65-F5344CB8AC3E}">
        <p14:creationId xmlns:p14="http://schemas.microsoft.com/office/powerpoint/2010/main" val="212538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44" name="Google Shape;344;p5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345" name="Google Shape;345;p50"/>
          <p:cNvSpPr txBox="1"/>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None/>
            </a:pPr>
            <a:endParaRPr sz="5200">
              <a:solidFill>
                <a:srgbClr val="000000"/>
              </a:solidFill>
            </a:endParaRPr>
          </a:p>
        </p:txBody>
      </p:sp>
      <p:sp>
        <p:nvSpPr>
          <p:cNvPr id="346" name="Google Shape;346;p50"/>
          <p:cNvSpPr txBo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endParaRPr sz="2800">
              <a:solidFill>
                <a:srgbClr val="595959"/>
              </a:solidFill>
            </a:endParaRPr>
          </a:p>
        </p:txBody>
      </p:sp>
      <p:pic>
        <p:nvPicPr>
          <p:cNvPr id="347" name="Google Shape;347;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8" name="Google Shape;348;p50"/>
          <p:cNvSpPr txBox="1"/>
          <p:nvPr/>
        </p:nvSpPr>
        <p:spPr>
          <a:xfrm>
            <a:off x="730400" y="190475"/>
            <a:ext cx="7564800" cy="5541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ru" sz="3000" b="1" i="1" dirty="0">
                <a:latin typeface="Roboto" panose="020B0604020202020204" charset="0"/>
                <a:ea typeface="Roboto" panose="020B0604020202020204" charset="0"/>
                <a:cs typeface="Roboto Black"/>
                <a:sym typeface="Roboto Black"/>
              </a:rPr>
              <a:t>STATEMENT OF FINANCIAL POSITION</a:t>
            </a:r>
            <a:endParaRPr sz="3000" b="1" i="1" dirty="0">
              <a:solidFill>
                <a:srgbClr val="000000"/>
              </a:solidFill>
              <a:latin typeface="Roboto" panose="020B0604020202020204" charset="0"/>
              <a:ea typeface="Roboto" panose="020B0604020202020204" charset="0"/>
              <a:cs typeface="Roboto Black"/>
              <a:sym typeface="Roboto Black"/>
            </a:endParaRPr>
          </a:p>
        </p:txBody>
      </p:sp>
      <p:sp>
        <p:nvSpPr>
          <p:cNvPr id="349" name="Google Shape;349;p50"/>
          <p:cNvSpPr txBox="1"/>
          <p:nvPr/>
        </p:nvSpPr>
        <p:spPr>
          <a:xfrm>
            <a:off x="251138" y="589138"/>
            <a:ext cx="8523300" cy="418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Clr>
                <a:srgbClr val="000000"/>
              </a:buClr>
              <a:buSzPts val="1100"/>
              <a:buFont typeface="Arial"/>
              <a:buNone/>
            </a:pPr>
            <a:r>
              <a:rPr lang="ru" sz="1900" b="1">
                <a:solidFill>
                  <a:srgbClr val="FFFFFF"/>
                </a:solidFill>
                <a:latin typeface="Roboto"/>
                <a:ea typeface="Roboto"/>
                <a:cs typeface="Roboto"/>
                <a:sym typeface="Roboto"/>
              </a:rPr>
              <a:t>as at December 31, 2020</a:t>
            </a:r>
            <a:endParaRPr sz="1500" b="1">
              <a:solidFill>
                <a:srgbClr val="FFFFFF"/>
              </a:solidFill>
              <a:latin typeface="Roboto"/>
              <a:ea typeface="Roboto"/>
              <a:cs typeface="Roboto"/>
              <a:sym typeface="Roboto"/>
            </a:endParaRPr>
          </a:p>
        </p:txBody>
      </p:sp>
      <p:pic>
        <p:nvPicPr>
          <p:cNvPr id="350" name="Google Shape;350;p50"/>
          <p:cNvPicPr preferRelativeResize="0"/>
          <p:nvPr/>
        </p:nvPicPr>
        <p:blipFill>
          <a:blip r:embed="rId4">
            <a:alphaModFix/>
          </a:blip>
          <a:stretch>
            <a:fillRect/>
          </a:stretch>
        </p:blipFill>
        <p:spPr>
          <a:xfrm>
            <a:off x="1808825" y="1007650"/>
            <a:ext cx="5407951" cy="4041850"/>
          </a:xfrm>
          <a:prstGeom prst="rect">
            <a:avLst/>
          </a:prstGeom>
          <a:noFill/>
          <a:ln>
            <a:noFill/>
          </a:ln>
        </p:spPr>
      </p:pic>
    </p:spTree>
    <p:extLst>
      <p:ext uri="{BB962C8B-B14F-4D97-AF65-F5344CB8AC3E}">
        <p14:creationId xmlns:p14="http://schemas.microsoft.com/office/powerpoint/2010/main" val="939581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56" name="Google Shape;356;p5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357" name="Google Shape;357;p51"/>
          <p:cNvSpPr txBox="1"/>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None/>
            </a:pPr>
            <a:endParaRPr sz="5200">
              <a:solidFill>
                <a:srgbClr val="000000"/>
              </a:solidFill>
            </a:endParaRPr>
          </a:p>
        </p:txBody>
      </p:sp>
      <p:sp>
        <p:nvSpPr>
          <p:cNvPr id="358" name="Google Shape;358;p51"/>
          <p:cNvSpPr txBo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endParaRPr sz="2800">
              <a:solidFill>
                <a:srgbClr val="595959"/>
              </a:solidFill>
            </a:endParaRPr>
          </a:p>
        </p:txBody>
      </p:sp>
      <p:pic>
        <p:nvPicPr>
          <p:cNvPr id="359" name="Google Shape;359;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0" name="Google Shape;360;p51"/>
          <p:cNvSpPr txBox="1"/>
          <p:nvPr/>
        </p:nvSpPr>
        <p:spPr>
          <a:xfrm>
            <a:off x="730400" y="236350"/>
            <a:ext cx="7564800" cy="5541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ru" sz="3000" b="1" i="1" dirty="0">
                <a:latin typeface="Roboto" panose="020B0604020202020204" charset="0"/>
                <a:ea typeface="Roboto" panose="020B0604020202020204" charset="0"/>
                <a:cs typeface="Roboto Black"/>
                <a:sym typeface="Roboto Black"/>
              </a:rPr>
              <a:t>CASH FLOWS STATEMENT</a:t>
            </a:r>
            <a:endParaRPr sz="3000" b="1" i="1" dirty="0">
              <a:solidFill>
                <a:srgbClr val="000000"/>
              </a:solidFill>
              <a:latin typeface="Roboto" panose="020B0604020202020204" charset="0"/>
              <a:ea typeface="Roboto" panose="020B0604020202020204" charset="0"/>
              <a:cs typeface="Roboto Black"/>
              <a:sym typeface="Roboto Black"/>
            </a:endParaRPr>
          </a:p>
        </p:txBody>
      </p:sp>
      <p:sp>
        <p:nvSpPr>
          <p:cNvPr id="361" name="Google Shape;361;p51"/>
          <p:cNvSpPr txBox="1"/>
          <p:nvPr/>
        </p:nvSpPr>
        <p:spPr>
          <a:xfrm>
            <a:off x="251138" y="744563"/>
            <a:ext cx="8523300" cy="418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Clr>
                <a:srgbClr val="000000"/>
              </a:buClr>
              <a:buSzPts val="1100"/>
              <a:buFont typeface="Arial"/>
              <a:buNone/>
            </a:pPr>
            <a:r>
              <a:rPr lang="ru" sz="1900" b="1">
                <a:solidFill>
                  <a:srgbClr val="FFFFFF"/>
                </a:solidFill>
                <a:latin typeface="Roboto"/>
                <a:ea typeface="Roboto"/>
                <a:cs typeface="Roboto"/>
                <a:sym typeface="Roboto"/>
              </a:rPr>
              <a:t>for the year ended December 31, 2020</a:t>
            </a:r>
            <a:endParaRPr sz="1500" b="1">
              <a:solidFill>
                <a:srgbClr val="FFFFFF"/>
              </a:solidFill>
              <a:latin typeface="Roboto"/>
              <a:ea typeface="Roboto"/>
              <a:cs typeface="Roboto"/>
              <a:sym typeface="Roboto"/>
            </a:endParaRPr>
          </a:p>
        </p:txBody>
      </p:sp>
      <p:pic>
        <p:nvPicPr>
          <p:cNvPr id="362" name="Google Shape;362;p51"/>
          <p:cNvPicPr preferRelativeResize="0"/>
          <p:nvPr/>
        </p:nvPicPr>
        <p:blipFill>
          <a:blip r:embed="rId4">
            <a:alphaModFix/>
          </a:blip>
          <a:stretch>
            <a:fillRect/>
          </a:stretch>
        </p:blipFill>
        <p:spPr>
          <a:xfrm>
            <a:off x="1381888" y="1333300"/>
            <a:ext cx="6261813" cy="3326375"/>
          </a:xfrm>
          <a:prstGeom prst="rect">
            <a:avLst/>
          </a:prstGeom>
          <a:noFill/>
          <a:ln>
            <a:noFill/>
          </a:ln>
        </p:spPr>
      </p:pic>
    </p:spTree>
    <p:extLst>
      <p:ext uri="{BB962C8B-B14F-4D97-AF65-F5344CB8AC3E}">
        <p14:creationId xmlns:p14="http://schemas.microsoft.com/office/powerpoint/2010/main" val="2429752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7" name="Google Shape;77;p16"/>
          <p:cNvPicPr preferRelativeResize="0"/>
          <p:nvPr/>
        </p:nvPicPr>
        <p:blipFill>
          <a:blip r:embed="rId4">
            <a:alphaModFix/>
          </a:blip>
          <a:stretch>
            <a:fillRect/>
          </a:stretch>
        </p:blipFill>
        <p:spPr>
          <a:xfrm>
            <a:off x="520925" y="2020374"/>
            <a:ext cx="2102280" cy="2493200"/>
          </a:xfrm>
          <a:prstGeom prst="rect">
            <a:avLst/>
          </a:prstGeom>
          <a:noFill/>
          <a:ln>
            <a:noFill/>
          </a:ln>
        </p:spPr>
      </p:pic>
      <p:sp>
        <p:nvSpPr>
          <p:cNvPr id="78" name="Google Shape;78;p16"/>
          <p:cNvSpPr txBox="1"/>
          <p:nvPr/>
        </p:nvSpPr>
        <p:spPr>
          <a:xfrm>
            <a:off x="2738500" y="131225"/>
            <a:ext cx="6201600" cy="461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But we can do even more - support actions and movements for equality, defend vulnerable groups and people in difficulty, go to peaceful marches and participate in community talks, care for the environment and call on others to do the same. It is important to do all of this together and from the perspective of progressive, active youth whose time is not in the amorphous future, but in the present now. </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We are not left with the opportunity to plan, but only to act and fix. We have a choice: to become the “it wasn't our fault” generation, or to be the ones who could. </a:t>
            </a:r>
            <a:endParaRPr sz="1500">
              <a:solidFill>
                <a:schemeClr val="lt1"/>
              </a:solidFill>
              <a:latin typeface="Roboto"/>
              <a:ea typeface="Roboto"/>
              <a:cs typeface="Roboto"/>
              <a:sym typeface="Roboto"/>
            </a:endParaRPr>
          </a:p>
          <a:p>
            <a:pPr marL="0" lvl="0" indent="0" algn="just" rtl="0">
              <a:lnSpc>
                <a:spcPct val="80000"/>
              </a:lnSpc>
              <a:spcBef>
                <a:spcPts val="0"/>
              </a:spcBef>
              <a:spcAft>
                <a:spcPts val="0"/>
              </a:spcAft>
              <a:buNone/>
            </a:pPr>
            <a:endParaRPr sz="1500">
              <a:solidFill>
                <a:schemeClr val="lt1"/>
              </a:solidFill>
              <a:latin typeface="Roboto"/>
              <a:ea typeface="Roboto"/>
              <a:cs typeface="Roboto"/>
              <a:sym typeface="Roboto"/>
            </a:endParaRPr>
          </a:p>
        </p:txBody>
      </p:sp>
      <p:sp>
        <p:nvSpPr>
          <p:cNvPr id="79" name="Google Shape;79;p16"/>
          <p:cNvSpPr txBox="1"/>
          <p:nvPr/>
        </p:nvSpPr>
        <p:spPr>
          <a:xfrm>
            <a:off x="423625" y="510275"/>
            <a:ext cx="8397000" cy="121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ru" sz="1500">
                <a:solidFill>
                  <a:schemeClr val="lt1"/>
                </a:solidFill>
                <a:latin typeface="Roboto"/>
                <a:ea typeface="Roboto"/>
                <a:cs typeface="Roboto"/>
                <a:sym typeface="Roboto"/>
              </a:rPr>
              <a:t>We have learned a lot by this point: the pandemic has taught us about health and hygiene, and online life has helped us understand the importance of being physically present and supported. We have learned that our education system needs to reform and can take advantage of existing digital benefits. </a:t>
            </a:r>
            <a:endParaRPr sz="1500">
              <a:solidFill>
                <a:schemeClr val="lt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368" name="Google Shape;368;p5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369" name="Google Shape;369;p52"/>
          <p:cNvSpPr txBox="1"/>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None/>
            </a:pPr>
            <a:endParaRPr sz="5200">
              <a:solidFill>
                <a:srgbClr val="000000"/>
              </a:solidFill>
            </a:endParaRPr>
          </a:p>
        </p:txBody>
      </p:sp>
      <p:sp>
        <p:nvSpPr>
          <p:cNvPr id="370" name="Google Shape;370;p52"/>
          <p:cNvSpPr txBo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None/>
            </a:pPr>
            <a:endParaRPr sz="2800">
              <a:solidFill>
                <a:srgbClr val="595959"/>
              </a:solidFill>
            </a:endParaRPr>
          </a:p>
        </p:txBody>
      </p:sp>
      <p:pic>
        <p:nvPicPr>
          <p:cNvPr id="371" name="Google Shape;371;p5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2" name="Google Shape;372;p52"/>
          <p:cNvSpPr txBox="1"/>
          <p:nvPr/>
        </p:nvSpPr>
        <p:spPr>
          <a:xfrm>
            <a:off x="730400" y="643400"/>
            <a:ext cx="7564800" cy="5541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ru" sz="3000" b="1" i="1" dirty="0">
                <a:latin typeface="Roboto" panose="020B0604020202020204" charset="0"/>
                <a:ea typeface="Roboto" panose="020B0604020202020204" charset="0"/>
                <a:cs typeface="Roboto Black"/>
                <a:sym typeface="Roboto Black"/>
              </a:rPr>
              <a:t>STATEMENT OF CHANGES IN NET ASSETS</a:t>
            </a:r>
            <a:endParaRPr sz="3000" b="1" i="1" dirty="0">
              <a:solidFill>
                <a:srgbClr val="000000"/>
              </a:solidFill>
              <a:latin typeface="Roboto" panose="020B0604020202020204" charset="0"/>
              <a:ea typeface="Roboto" panose="020B0604020202020204" charset="0"/>
              <a:cs typeface="Roboto Black"/>
              <a:sym typeface="Roboto Black"/>
            </a:endParaRPr>
          </a:p>
        </p:txBody>
      </p:sp>
      <p:sp>
        <p:nvSpPr>
          <p:cNvPr id="373" name="Google Shape;373;p52"/>
          <p:cNvSpPr txBox="1"/>
          <p:nvPr/>
        </p:nvSpPr>
        <p:spPr>
          <a:xfrm>
            <a:off x="251138" y="1151613"/>
            <a:ext cx="8523300" cy="418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Clr>
                <a:srgbClr val="000000"/>
              </a:buClr>
              <a:buSzPts val="1100"/>
              <a:buFont typeface="Arial"/>
              <a:buNone/>
            </a:pPr>
            <a:r>
              <a:rPr lang="ru" sz="1900" b="1">
                <a:solidFill>
                  <a:srgbClr val="FFFFFF"/>
                </a:solidFill>
                <a:latin typeface="Roboto"/>
                <a:ea typeface="Roboto"/>
                <a:cs typeface="Roboto"/>
                <a:sym typeface="Roboto"/>
              </a:rPr>
              <a:t>for the year ended December 31, 2020</a:t>
            </a:r>
            <a:endParaRPr sz="1500" b="1">
              <a:solidFill>
                <a:srgbClr val="FFFFFF"/>
              </a:solidFill>
              <a:latin typeface="Roboto"/>
              <a:ea typeface="Roboto"/>
              <a:cs typeface="Roboto"/>
              <a:sym typeface="Roboto"/>
            </a:endParaRPr>
          </a:p>
        </p:txBody>
      </p:sp>
      <p:pic>
        <p:nvPicPr>
          <p:cNvPr id="374" name="Google Shape;374;p52"/>
          <p:cNvPicPr preferRelativeResize="0"/>
          <p:nvPr/>
        </p:nvPicPr>
        <p:blipFill>
          <a:blip r:embed="rId4">
            <a:alphaModFix/>
          </a:blip>
          <a:stretch>
            <a:fillRect/>
          </a:stretch>
        </p:blipFill>
        <p:spPr>
          <a:xfrm>
            <a:off x="1054612" y="2123503"/>
            <a:ext cx="6916376" cy="2213825"/>
          </a:xfrm>
          <a:prstGeom prst="rect">
            <a:avLst/>
          </a:prstGeom>
          <a:noFill/>
          <a:ln>
            <a:noFill/>
          </a:ln>
        </p:spPr>
      </p:pic>
    </p:spTree>
    <p:extLst>
      <p:ext uri="{BB962C8B-B14F-4D97-AF65-F5344CB8AC3E}">
        <p14:creationId xmlns:p14="http://schemas.microsoft.com/office/powerpoint/2010/main" val="3299513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4" name="Google Shape;324;p48"/>
          <p:cNvSpPr txBox="1"/>
          <p:nvPr/>
        </p:nvSpPr>
        <p:spPr>
          <a:xfrm>
            <a:off x="310350" y="1179525"/>
            <a:ext cx="8523300" cy="3798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100"/>
              <a:buFont typeface="Arial"/>
              <a:buNone/>
            </a:pPr>
            <a:r>
              <a:rPr lang="ru" sz="1500" b="1">
                <a:solidFill>
                  <a:schemeClr val="lt1"/>
                </a:solidFill>
                <a:latin typeface="Roboto"/>
                <a:ea typeface="Roboto"/>
                <a:cs typeface="Roboto"/>
                <a:sym typeface="Roboto"/>
              </a:rPr>
              <a:t>IDEA Original+</a:t>
            </a:r>
            <a:endParaRPr sz="1500" b="1">
              <a:solidFill>
                <a:schemeClr val="lt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sz="1500" i="1">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IDEA Central Asia has a “wallet” that holds the net profits from all service contracts. We are raising money to start developing our own development programs for young people as soon as possible. </a:t>
            </a: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In early 2020, we reviewed our approach to service projects in light of the organization’s current capabilities and opportunities. As a result, we decided that in this segment we would work only with organizations from the civil sector and create exclusively original and creative products under the brand “</a:t>
            </a:r>
            <a:r>
              <a:rPr lang="ru" sz="1500" i="1">
                <a:solidFill>
                  <a:schemeClr val="lt1"/>
                </a:solidFill>
                <a:latin typeface="Roboto"/>
                <a:ea typeface="Roboto"/>
                <a:cs typeface="Roboto"/>
                <a:sym typeface="Roboto"/>
              </a:rPr>
              <a:t>IDEA Original</a:t>
            </a:r>
            <a:r>
              <a:rPr lang="ru" sz="1500">
                <a:solidFill>
                  <a:schemeClr val="lt1"/>
                </a:solidFill>
                <a:latin typeface="Roboto"/>
                <a:ea typeface="Roboto"/>
                <a:cs typeface="Roboto"/>
                <a:sym typeface="Roboto"/>
              </a:rPr>
              <a:t>” based on our accumulated experience and expertise. </a:t>
            </a: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endParaRPr sz="1500">
              <a:solidFill>
                <a:schemeClr val="lt1"/>
              </a:solidFill>
              <a:latin typeface="Roboto"/>
              <a:ea typeface="Roboto"/>
              <a:cs typeface="Roboto"/>
              <a:sym typeface="Roboto"/>
            </a:endParaRPr>
          </a:p>
          <a:p>
            <a:pPr marL="0" lvl="0" indent="0" algn="just" rtl="0">
              <a:lnSpc>
                <a:spcPct val="115000"/>
              </a:lnSpc>
              <a:spcBef>
                <a:spcPts val="0"/>
              </a:spcBef>
              <a:spcAft>
                <a:spcPts val="0"/>
              </a:spcAft>
              <a:buClr>
                <a:schemeClr val="dk1"/>
              </a:buClr>
              <a:buSzPts val="1100"/>
              <a:buFont typeface="Arial"/>
              <a:buNone/>
            </a:pPr>
            <a:r>
              <a:rPr lang="ru" sz="1500">
                <a:solidFill>
                  <a:schemeClr val="lt1"/>
                </a:solidFill>
                <a:latin typeface="Roboto"/>
                <a:ea typeface="Roboto"/>
                <a:cs typeface="Roboto"/>
                <a:sym typeface="Roboto"/>
              </a:rPr>
              <a:t>This year we have successfully worked with organizations such as Saferworld, Hanns Seidel Foundation, US Embassy Kyrgyzstan, UNDP and ACCELS. We will continue to try new methods and experiment.</a:t>
            </a:r>
            <a:endParaRPr sz="15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500">
              <a:solidFill>
                <a:schemeClr val="lt1"/>
              </a:solidFill>
              <a:latin typeface="Roboto"/>
              <a:ea typeface="Roboto"/>
              <a:cs typeface="Roboto"/>
              <a:sym typeface="Roboto"/>
            </a:endParaRPr>
          </a:p>
        </p:txBody>
      </p:sp>
      <p:sp>
        <p:nvSpPr>
          <p:cNvPr id="325" name="Google Shape;325;p48"/>
          <p:cNvSpPr txBox="1"/>
          <p:nvPr/>
        </p:nvSpPr>
        <p:spPr>
          <a:xfrm>
            <a:off x="856575" y="235600"/>
            <a:ext cx="7614300" cy="1607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ru" sz="4300" b="1" i="1">
                <a:solidFill>
                  <a:schemeClr val="dk1"/>
                </a:solidFill>
                <a:latin typeface="Roboto"/>
                <a:ea typeface="Roboto"/>
                <a:cs typeface="Roboto"/>
                <a:sym typeface="Roboto"/>
              </a:rPr>
              <a:t>Our service contracts</a:t>
            </a:r>
            <a:endParaRPr sz="4300" b="1" i="1">
              <a:solidFill>
                <a:schemeClr val="dk1"/>
              </a:solidFill>
              <a:latin typeface="Roboto"/>
              <a:ea typeface="Roboto"/>
              <a:cs typeface="Roboto"/>
              <a:sym typeface="Roboto"/>
            </a:endParaRPr>
          </a:p>
          <a:p>
            <a:pPr marL="0" lvl="0" indent="0" algn="ctr" rtl="0">
              <a:lnSpc>
                <a:spcPct val="120000"/>
              </a:lnSpc>
              <a:spcBef>
                <a:spcPts val="0"/>
              </a:spcBef>
              <a:spcAft>
                <a:spcPts val="0"/>
              </a:spcAft>
              <a:buNone/>
            </a:pPr>
            <a:endParaRPr sz="4300" b="1" i="1">
              <a:solidFill>
                <a:schemeClr val="dk1"/>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1" name="Google Shape;331;p49"/>
          <p:cNvSpPr txBox="1"/>
          <p:nvPr/>
        </p:nvSpPr>
        <p:spPr>
          <a:xfrm>
            <a:off x="310350" y="406150"/>
            <a:ext cx="8523300" cy="27243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Clr>
                <a:schemeClr val="dk1"/>
              </a:buClr>
              <a:buSzPts val="1100"/>
              <a:buFont typeface="Arial"/>
              <a:buNone/>
            </a:pPr>
            <a:r>
              <a:rPr lang="ru" sz="1500" b="1">
                <a:solidFill>
                  <a:schemeClr val="lt1"/>
                </a:solidFill>
                <a:latin typeface="Roboto"/>
                <a:ea typeface="Roboto"/>
                <a:cs typeface="Roboto"/>
                <a:sym typeface="Roboto"/>
              </a:rPr>
              <a:t>What we did in 2020:</a:t>
            </a:r>
            <a:endParaRPr sz="1500" b="1">
              <a:solidFill>
                <a:schemeClr val="lt1"/>
              </a:solidFill>
              <a:latin typeface="Roboto"/>
              <a:ea typeface="Roboto"/>
              <a:cs typeface="Roboto"/>
              <a:sym typeface="Roboto"/>
            </a:endParaRPr>
          </a:p>
          <a:p>
            <a:pPr marL="0" lvl="0" indent="0" algn="just" rtl="0">
              <a:lnSpc>
                <a:spcPct val="100000"/>
              </a:lnSpc>
              <a:spcBef>
                <a:spcPts val="0"/>
              </a:spcBef>
              <a:spcAft>
                <a:spcPts val="0"/>
              </a:spcAft>
              <a:buClr>
                <a:schemeClr val="dk1"/>
              </a:buClr>
              <a:buSzPts val="1100"/>
              <a:buFont typeface="Arial"/>
              <a:buNone/>
            </a:pPr>
            <a:endParaRPr sz="1500" b="1">
              <a:solidFill>
                <a:schemeClr val="lt1"/>
              </a:solidFill>
              <a:latin typeface="Roboto"/>
              <a:ea typeface="Roboto"/>
              <a:cs typeface="Roboto"/>
              <a:sym typeface="Roboto"/>
            </a:endParaRPr>
          </a:p>
          <a:p>
            <a:pPr marL="457200" lvl="0" indent="-323850" algn="just" rtl="0">
              <a:lnSpc>
                <a:spcPct val="100000"/>
              </a:lnSpc>
              <a:spcBef>
                <a:spcPts val="0"/>
              </a:spcBef>
              <a:spcAft>
                <a:spcPts val="0"/>
              </a:spcAft>
              <a:buClr>
                <a:schemeClr val="lt1"/>
              </a:buClr>
              <a:buSzPts val="1500"/>
              <a:buFont typeface="Roboto"/>
              <a:buAutoNum type="arabicPeriod"/>
            </a:pPr>
            <a:r>
              <a:rPr lang="ru" sz="1500">
                <a:solidFill>
                  <a:schemeClr val="lt1"/>
                </a:solidFill>
                <a:latin typeface="Roboto"/>
                <a:ea typeface="Roboto"/>
                <a:cs typeface="Roboto"/>
                <a:sym typeface="Roboto"/>
              </a:rPr>
              <a:t>Online Workshop “</a:t>
            </a:r>
            <a:r>
              <a:rPr lang="ru" sz="1500" b="1"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M&amp;E is Not Your Enemy</a:t>
            </a:r>
            <a:r>
              <a:rPr lang="ru" sz="1500">
                <a:solidFill>
                  <a:schemeClr val="lt1"/>
                </a:solidFill>
                <a:latin typeface="Roboto"/>
                <a:ea typeface="Roboto"/>
                <a:cs typeface="Roboto"/>
                <a:sym typeface="Roboto"/>
              </a:rPr>
              <a:t>”. 5 episodes. Weekly. Two multimedia seasons in a pattern: 40%/40%/20% (theory/assignments/discussion). In English for 30 people. </a:t>
            </a:r>
            <a:endParaRPr sz="150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r>
              <a:rPr lang="ru" sz="1500">
                <a:solidFill>
                  <a:schemeClr val="lt1"/>
                </a:solidFill>
                <a:latin typeface="Roboto"/>
                <a:ea typeface="Roboto"/>
                <a:cs typeface="Roboto"/>
                <a:sym typeface="Roboto"/>
              </a:rPr>
              <a:t/>
            </a:r>
            <a:br>
              <a:rPr lang="ru" sz="1500">
                <a:solidFill>
                  <a:schemeClr val="lt1"/>
                </a:solidFill>
                <a:latin typeface="Roboto"/>
                <a:ea typeface="Roboto"/>
                <a:cs typeface="Roboto"/>
                <a:sym typeface="Roboto"/>
              </a:rPr>
            </a:br>
            <a:endParaRPr sz="1500" b="1">
              <a:solidFill>
                <a:schemeClr val="lt1"/>
              </a:solidFill>
              <a:latin typeface="Roboto"/>
              <a:ea typeface="Roboto"/>
              <a:cs typeface="Roboto"/>
              <a:sym typeface="Roboto"/>
            </a:endParaRPr>
          </a:p>
        </p:txBody>
      </p:sp>
      <p:sp>
        <p:nvSpPr>
          <p:cNvPr id="332" name="Google Shape;332;p49"/>
          <p:cNvSpPr/>
          <p:nvPr/>
        </p:nvSpPr>
        <p:spPr>
          <a:xfrm>
            <a:off x="1241900" y="1759350"/>
            <a:ext cx="1210800" cy="1179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p49"/>
          <p:cNvPicPr preferRelativeResize="0"/>
          <p:nvPr/>
        </p:nvPicPr>
        <p:blipFill>
          <a:blip r:embed="rId5">
            <a:alphaModFix/>
          </a:blip>
          <a:stretch>
            <a:fillRect/>
          </a:stretch>
        </p:blipFill>
        <p:spPr>
          <a:xfrm>
            <a:off x="1273575" y="1795325"/>
            <a:ext cx="1138528" cy="1121526"/>
          </a:xfrm>
          <a:prstGeom prst="rect">
            <a:avLst/>
          </a:prstGeom>
          <a:noFill/>
          <a:ln>
            <a:noFill/>
          </a:ln>
        </p:spPr>
      </p:pic>
      <p:sp>
        <p:nvSpPr>
          <p:cNvPr id="334" name="Google Shape;334;p49"/>
          <p:cNvSpPr/>
          <p:nvPr/>
        </p:nvSpPr>
        <p:spPr>
          <a:xfrm>
            <a:off x="3061900" y="1759350"/>
            <a:ext cx="1210800" cy="1179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49"/>
          <p:cNvPicPr preferRelativeResize="0"/>
          <p:nvPr/>
        </p:nvPicPr>
        <p:blipFill>
          <a:blip r:embed="rId6">
            <a:alphaModFix/>
          </a:blip>
          <a:stretch>
            <a:fillRect/>
          </a:stretch>
        </p:blipFill>
        <p:spPr>
          <a:xfrm>
            <a:off x="3098047" y="1795325"/>
            <a:ext cx="1138528" cy="1121526"/>
          </a:xfrm>
          <a:prstGeom prst="rect">
            <a:avLst/>
          </a:prstGeom>
          <a:noFill/>
          <a:ln>
            <a:noFill/>
          </a:ln>
        </p:spPr>
      </p:pic>
      <p:sp>
        <p:nvSpPr>
          <p:cNvPr id="336" name="Google Shape;336;p49"/>
          <p:cNvSpPr/>
          <p:nvPr/>
        </p:nvSpPr>
        <p:spPr>
          <a:xfrm>
            <a:off x="4902650" y="1766150"/>
            <a:ext cx="1290300" cy="11799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9"/>
          <p:cNvSpPr/>
          <p:nvPr/>
        </p:nvSpPr>
        <p:spPr>
          <a:xfrm>
            <a:off x="6752000" y="1759325"/>
            <a:ext cx="1210800" cy="11868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8" name="Google Shape;338;p49"/>
          <p:cNvPicPr preferRelativeResize="0"/>
          <p:nvPr/>
        </p:nvPicPr>
        <p:blipFill>
          <a:blip r:embed="rId7">
            <a:alphaModFix/>
          </a:blip>
          <a:stretch>
            <a:fillRect/>
          </a:stretch>
        </p:blipFill>
        <p:spPr>
          <a:xfrm>
            <a:off x="4950120" y="1799351"/>
            <a:ext cx="1198158" cy="1113526"/>
          </a:xfrm>
          <a:prstGeom prst="rect">
            <a:avLst/>
          </a:prstGeom>
          <a:noFill/>
          <a:ln>
            <a:noFill/>
          </a:ln>
        </p:spPr>
      </p:pic>
      <p:pic>
        <p:nvPicPr>
          <p:cNvPr id="339" name="Google Shape;339;p49"/>
          <p:cNvPicPr preferRelativeResize="0"/>
          <p:nvPr/>
        </p:nvPicPr>
        <p:blipFill>
          <a:blip r:embed="rId8">
            <a:alphaModFix/>
          </a:blip>
          <a:stretch>
            <a:fillRect/>
          </a:stretch>
        </p:blipFill>
        <p:spPr>
          <a:xfrm>
            <a:off x="6788150" y="1800701"/>
            <a:ext cx="1138526" cy="1113526"/>
          </a:xfrm>
          <a:prstGeom prst="rect">
            <a:avLst/>
          </a:prstGeom>
          <a:noFill/>
          <a:ln>
            <a:noFill/>
          </a:ln>
        </p:spPr>
      </p:pic>
      <p:pic>
        <p:nvPicPr>
          <p:cNvPr id="340" name="Google Shape;340;p49"/>
          <p:cNvPicPr preferRelativeResize="0"/>
          <p:nvPr/>
        </p:nvPicPr>
        <p:blipFill>
          <a:blip r:embed="rId9">
            <a:alphaModFix/>
          </a:blip>
          <a:stretch>
            <a:fillRect/>
          </a:stretch>
        </p:blipFill>
        <p:spPr>
          <a:xfrm>
            <a:off x="5820000" y="3236438"/>
            <a:ext cx="2741550" cy="1644925"/>
          </a:xfrm>
          <a:prstGeom prst="rect">
            <a:avLst/>
          </a:prstGeom>
          <a:noFill/>
          <a:ln>
            <a:noFill/>
          </a:ln>
        </p:spPr>
      </p:pic>
      <p:sp>
        <p:nvSpPr>
          <p:cNvPr id="341" name="Google Shape;341;p49"/>
          <p:cNvSpPr txBox="1"/>
          <p:nvPr/>
        </p:nvSpPr>
        <p:spPr>
          <a:xfrm>
            <a:off x="439525" y="3403850"/>
            <a:ext cx="4958100" cy="1339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500">
                <a:solidFill>
                  <a:schemeClr val="lt1"/>
                </a:solidFill>
                <a:latin typeface="Roboto"/>
                <a:ea typeface="Roboto"/>
                <a:cs typeface="Roboto"/>
                <a:sym typeface="Roboto"/>
              </a:rPr>
              <a:t>2. “</a:t>
            </a:r>
            <a:r>
              <a:rPr lang="ru" sz="1500" b="1" u="sng">
                <a:solidFill>
                  <a:schemeClr val="lt1"/>
                </a:solidFill>
                <a:latin typeface="Roboto"/>
                <a:ea typeface="Roboto"/>
                <a:cs typeface="Roboto"/>
                <a:sym typeface="Roboto"/>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Youth Decides</a:t>
            </a:r>
            <a:r>
              <a:rPr lang="ru" sz="1500">
                <a:solidFill>
                  <a:schemeClr val="lt1"/>
                </a:solidFill>
                <a:latin typeface="Roboto"/>
                <a:ea typeface="Roboto"/>
                <a:cs typeface="Roboto"/>
                <a:sym typeface="Roboto"/>
              </a:rPr>
              <a:t>” media campaign with the stories of 12 young people who faced different problems but didn’t give up and made it through. Stories in Russian and Kyrgyz were seen by 732,556 people.</a:t>
            </a:r>
            <a:endParaRPr sz="15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500">
              <a:solidFill>
                <a:schemeClr val="lt1"/>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7" name="Google Shape;347;p50"/>
          <p:cNvSpPr txBox="1"/>
          <p:nvPr/>
        </p:nvSpPr>
        <p:spPr>
          <a:xfrm>
            <a:off x="339300" y="208925"/>
            <a:ext cx="4028100" cy="1569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endParaRPr sz="15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r>
              <a:rPr lang="ru" sz="1500">
                <a:solidFill>
                  <a:schemeClr val="lt1"/>
                </a:solidFill>
                <a:latin typeface="Roboto"/>
                <a:ea typeface="Roboto"/>
                <a:cs typeface="Roboto"/>
                <a:sym typeface="Roboto"/>
              </a:rPr>
              <a:t>3. Online </a:t>
            </a:r>
            <a:r>
              <a:rPr lang="ru" sz="1500" b="1">
                <a:solidFill>
                  <a:schemeClr val="lt1"/>
                </a:solidFill>
                <a:latin typeface="Roboto"/>
                <a:ea typeface="Roboto"/>
                <a:cs typeface="Roboto"/>
                <a:sym typeface="Roboto"/>
              </a:rPr>
              <a:t>Debate 4 Democracy </a:t>
            </a:r>
            <a:r>
              <a:rPr lang="ru" sz="1500">
                <a:solidFill>
                  <a:schemeClr val="lt1"/>
                </a:solidFill>
                <a:latin typeface="Roboto"/>
                <a:ea typeface="Roboto"/>
                <a:cs typeface="Roboto"/>
                <a:sym typeface="Roboto"/>
              </a:rPr>
              <a:t>training and tournament for 20 activists from Myanmar. Duration: 2 months. Language: English. Result: extended for a second season. </a:t>
            </a:r>
            <a:endParaRPr sz="1500">
              <a:solidFill>
                <a:schemeClr val="lt1"/>
              </a:solidFill>
              <a:latin typeface="Roboto"/>
              <a:ea typeface="Roboto"/>
              <a:cs typeface="Roboto"/>
              <a:sym typeface="Roboto"/>
            </a:endParaRPr>
          </a:p>
          <a:p>
            <a:pPr marL="0" lvl="0" indent="0" algn="just" rtl="0">
              <a:lnSpc>
                <a:spcPct val="100000"/>
              </a:lnSpc>
              <a:spcBef>
                <a:spcPts val="0"/>
              </a:spcBef>
              <a:spcAft>
                <a:spcPts val="0"/>
              </a:spcAft>
              <a:buNone/>
            </a:pPr>
            <a:endParaRPr sz="1500" b="1">
              <a:solidFill>
                <a:schemeClr val="lt1"/>
              </a:solidFill>
              <a:latin typeface="Roboto"/>
              <a:ea typeface="Roboto"/>
              <a:cs typeface="Roboto"/>
              <a:sym typeface="Roboto"/>
            </a:endParaRPr>
          </a:p>
        </p:txBody>
      </p:sp>
      <p:sp>
        <p:nvSpPr>
          <p:cNvPr id="349" name="Google Shape;349;p50"/>
          <p:cNvSpPr txBox="1"/>
          <p:nvPr/>
        </p:nvSpPr>
        <p:spPr>
          <a:xfrm>
            <a:off x="4650525" y="448150"/>
            <a:ext cx="3878100" cy="22626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500">
                <a:solidFill>
                  <a:schemeClr val="lt1"/>
                </a:solidFill>
                <a:latin typeface="Roboto"/>
                <a:ea typeface="Roboto"/>
                <a:cs typeface="Roboto"/>
                <a:sym typeface="Roboto"/>
              </a:rPr>
              <a:t>4. “</a:t>
            </a:r>
            <a:r>
              <a:rPr lang="ru" sz="1500" b="1" u="sng">
                <a:solidFill>
                  <a:schemeClr val="lt1"/>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Consensus</a:t>
            </a:r>
            <a:r>
              <a:rPr lang="ru" sz="1500">
                <a:solidFill>
                  <a:schemeClr val="lt1"/>
                </a:solidFill>
                <a:latin typeface="Roboto"/>
                <a:ea typeface="Roboto"/>
                <a:cs typeface="Roboto"/>
                <a:sym typeface="Roboto"/>
              </a:rPr>
              <a:t>” online training and case study tournament on conflict resolution and negotiation. Duration: 2 months. Language: Kyrgyz. 8 trainings for 60 young people from the regions of the country. Tournament gathered 30 teams. Result: 100% of participants believe they will be able to resolve the conflict peacefully in the future.</a:t>
            </a:r>
            <a:endParaRPr>
              <a:solidFill>
                <a:schemeClr val="lt1"/>
              </a:solidFill>
            </a:endParaRPr>
          </a:p>
        </p:txBody>
      </p:sp>
      <p:sp>
        <p:nvSpPr>
          <p:cNvPr id="350" name="Google Shape;350;p50"/>
          <p:cNvSpPr/>
          <p:nvPr/>
        </p:nvSpPr>
        <p:spPr>
          <a:xfrm>
            <a:off x="6047300" y="2437475"/>
            <a:ext cx="2401200" cy="1311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50"/>
          <p:cNvPicPr preferRelativeResize="0"/>
          <p:nvPr/>
        </p:nvPicPr>
        <p:blipFill>
          <a:blip r:embed="rId5">
            <a:alphaModFix/>
          </a:blip>
          <a:stretch>
            <a:fillRect/>
          </a:stretch>
        </p:blipFill>
        <p:spPr>
          <a:xfrm>
            <a:off x="6120025" y="2501125"/>
            <a:ext cx="2255751" cy="1184276"/>
          </a:xfrm>
          <a:prstGeom prst="rect">
            <a:avLst/>
          </a:prstGeom>
          <a:noFill/>
          <a:ln>
            <a:noFill/>
          </a:ln>
        </p:spPr>
      </p:pic>
      <p:sp>
        <p:nvSpPr>
          <p:cNvPr id="352" name="Google Shape;352;p50"/>
          <p:cNvSpPr txBox="1"/>
          <p:nvPr/>
        </p:nvSpPr>
        <p:spPr>
          <a:xfrm>
            <a:off x="339300" y="3895025"/>
            <a:ext cx="8189400" cy="877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ru" sz="1500">
                <a:solidFill>
                  <a:schemeClr val="lt1"/>
                </a:solidFill>
                <a:latin typeface="Roboto"/>
                <a:ea typeface="Roboto"/>
                <a:cs typeface="Roboto"/>
                <a:sym typeface="Roboto"/>
              </a:rPr>
              <a:t>5. Online training and mentoring “How to prepare a 20-minute presentation” for 15 people. Duration: 2 weeks. Language: Russian/English. Outcome: at the Annual Reunion For Alumni of USG-sponsored Programs, December 19, 2020, there were successful speakers’ presentations.</a:t>
            </a:r>
            <a:endParaRPr>
              <a:solidFill>
                <a:schemeClr val="lt1"/>
              </a:solidFill>
            </a:endParaRPr>
          </a:p>
        </p:txBody>
      </p:sp>
      <p:pic>
        <p:nvPicPr>
          <p:cNvPr id="2050" name="Picture 2" descr="https://lh3.googleusercontent.com/KLozHJxKQGErHBtq_yWvQflu1he2V4it1nI0Yua9Vt5jrgZLy8eIIUYix-u9yp8gRMep8DjpN_wEOVJXCRBxEtPxhQOWlvw3r-P7ng0DSqio6lQO_-LIEjSxYYFyEiH8WN-FgwsTXUmrpk0rJvAZ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780" y="1603547"/>
            <a:ext cx="3796123" cy="22144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1"/>
          <p:cNvPicPr preferRelativeResize="0"/>
          <p:nvPr/>
        </p:nvPicPr>
        <p:blipFill>
          <a:blip r:embed="rId3">
            <a:alphaModFix/>
          </a:blip>
          <a:stretch>
            <a:fillRect/>
          </a:stretch>
        </p:blipFill>
        <p:spPr>
          <a:xfrm>
            <a:off x="-71650" y="-40300"/>
            <a:ext cx="9215650" cy="52321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52"/>
          <p:cNvPicPr preferRelativeResize="0"/>
          <p:nvPr/>
        </p:nvPicPr>
        <p:blipFill>
          <a:blip r:embed="rId3">
            <a:alphaModFix/>
          </a:blip>
          <a:stretch>
            <a:fillRect/>
          </a:stretch>
        </p:blipFill>
        <p:spPr>
          <a:xfrm>
            <a:off x="0" y="-44350"/>
            <a:ext cx="9222826" cy="5220099"/>
          </a:xfrm>
          <a:prstGeom prst="rect">
            <a:avLst/>
          </a:prstGeom>
          <a:noFill/>
          <a:ln>
            <a:noFill/>
          </a:ln>
        </p:spPr>
      </p:pic>
      <p:pic>
        <p:nvPicPr>
          <p:cNvPr id="363" name="Google Shape;363;p52"/>
          <p:cNvPicPr preferRelativeResize="0"/>
          <p:nvPr/>
        </p:nvPicPr>
        <p:blipFill>
          <a:blip r:embed="rId4">
            <a:alphaModFix/>
          </a:blip>
          <a:stretch>
            <a:fillRect/>
          </a:stretch>
        </p:blipFill>
        <p:spPr>
          <a:xfrm>
            <a:off x="-876300" y="-170250"/>
            <a:ext cx="10496549" cy="59043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53"/>
          <p:cNvPicPr preferRelativeResize="0"/>
          <p:nvPr/>
        </p:nvPicPr>
        <p:blipFill>
          <a:blip r:embed="rId3">
            <a:alphaModFix/>
          </a:blip>
          <a:stretch>
            <a:fillRect/>
          </a:stretch>
        </p:blipFill>
        <p:spPr>
          <a:xfrm>
            <a:off x="0" y="-32250"/>
            <a:ext cx="9201326" cy="5216049"/>
          </a:xfrm>
          <a:prstGeom prst="rect">
            <a:avLst/>
          </a:prstGeom>
          <a:noFill/>
          <a:ln>
            <a:noFill/>
          </a:ln>
        </p:spPr>
      </p:pic>
      <p:pic>
        <p:nvPicPr>
          <p:cNvPr id="369" name="Google Shape;369;p53"/>
          <p:cNvPicPr preferRelativeResize="0"/>
          <p:nvPr/>
        </p:nvPicPr>
        <p:blipFill>
          <a:blip r:embed="rId4">
            <a:alphaModFix/>
          </a:blip>
          <a:stretch>
            <a:fillRect/>
          </a:stretch>
        </p:blipFill>
        <p:spPr>
          <a:xfrm>
            <a:off x="-876300" y="-170250"/>
            <a:ext cx="10496549" cy="59043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54"/>
          <p:cNvPicPr preferRelativeResize="0"/>
          <p:nvPr/>
        </p:nvPicPr>
        <p:blipFill>
          <a:blip r:embed="rId3">
            <a:alphaModFix/>
          </a:blip>
          <a:stretch>
            <a:fillRect/>
          </a:stretch>
        </p:blipFill>
        <p:spPr>
          <a:xfrm>
            <a:off x="0" y="-32250"/>
            <a:ext cx="9144000" cy="5232176"/>
          </a:xfrm>
          <a:prstGeom prst="rect">
            <a:avLst/>
          </a:prstGeom>
          <a:noFill/>
          <a:ln>
            <a:noFill/>
          </a:ln>
        </p:spPr>
      </p:pic>
      <p:pic>
        <p:nvPicPr>
          <p:cNvPr id="375" name="Google Shape;375;p54"/>
          <p:cNvPicPr preferRelativeResize="0"/>
          <p:nvPr/>
        </p:nvPicPr>
        <p:blipFill>
          <a:blip r:embed="rId4">
            <a:alphaModFix/>
          </a:blip>
          <a:stretch>
            <a:fillRect/>
          </a:stretch>
        </p:blipFill>
        <p:spPr>
          <a:xfrm>
            <a:off x="-876300" y="-170250"/>
            <a:ext cx="10496549" cy="59043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5"/>
          <p:cNvPicPr preferRelativeResize="0"/>
          <p:nvPr/>
        </p:nvPicPr>
        <p:blipFill rotWithShape="1">
          <a:blip r:embed="rId3">
            <a:alphaModFix/>
          </a:blip>
          <a:srcRect/>
          <a:stretch/>
        </p:blipFill>
        <p:spPr>
          <a:xfrm>
            <a:off x="0" y="0"/>
            <a:ext cx="9144000" cy="5143511"/>
          </a:xfrm>
          <a:prstGeom prst="rect">
            <a:avLst/>
          </a:prstGeom>
          <a:noFill/>
          <a:ln>
            <a:noFill/>
          </a:ln>
        </p:spPr>
      </p:pic>
      <p:pic>
        <p:nvPicPr>
          <p:cNvPr id="381" name="Google Shape;381;p55"/>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382" name="Google Shape;382;p55">
            <a:hlinkClick r:id="rId5"/>
          </p:cNvPr>
          <p:cNvPicPr preferRelativeResize="0"/>
          <p:nvPr/>
        </p:nvPicPr>
        <p:blipFill rotWithShape="1">
          <a:blip r:embed="rId6">
            <a:alphaModFix/>
          </a:blip>
          <a:srcRect l="73511" t="20514" r="18401" b="64994"/>
          <a:stretch/>
        </p:blipFill>
        <p:spPr>
          <a:xfrm>
            <a:off x="6721875" y="1055275"/>
            <a:ext cx="739498" cy="745324"/>
          </a:xfrm>
          <a:prstGeom prst="rect">
            <a:avLst/>
          </a:prstGeom>
          <a:noFill/>
          <a:ln>
            <a:noFill/>
          </a:ln>
        </p:spPr>
      </p:pic>
      <p:pic>
        <p:nvPicPr>
          <p:cNvPr id="383" name="Google Shape;383;p55">
            <a:hlinkClick r:id="rId7"/>
          </p:cNvPr>
          <p:cNvPicPr preferRelativeResize="0"/>
          <p:nvPr/>
        </p:nvPicPr>
        <p:blipFill rotWithShape="1">
          <a:blip r:embed="rId8">
            <a:alphaModFix/>
          </a:blip>
          <a:srcRect l="50379" t="6567" r="42144" b="80158"/>
          <a:stretch/>
        </p:blipFill>
        <p:spPr>
          <a:xfrm>
            <a:off x="4606625" y="338050"/>
            <a:ext cx="683573" cy="682700"/>
          </a:xfrm>
          <a:prstGeom prst="rect">
            <a:avLst/>
          </a:prstGeom>
          <a:noFill/>
          <a:ln>
            <a:noFill/>
          </a:ln>
        </p:spPr>
      </p:pic>
      <p:pic>
        <p:nvPicPr>
          <p:cNvPr id="384" name="Google Shape;384;p55">
            <a:hlinkClick r:id="rId9"/>
          </p:cNvPr>
          <p:cNvPicPr preferRelativeResize="0"/>
          <p:nvPr/>
        </p:nvPicPr>
        <p:blipFill rotWithShape="1">
          <a:blip r:embed="rId10">
            <a:alphaModFix/>
          </a:blip>
          <a:srcRect l="39795" t="78738" r="53028" b="7989"/>
          <a:stretch/>
        </p:blipFill>
        <p:spPr>
          <a:xfrm>
            <a:off x="3638900" y="4049850"/>
            <a:ext cx="656198" cy="682700"/>
          </a:xfrm>
          <a:prstGeom prst="rect">
            <a:avLst/>
          </a:prstGeom>
          <a:noFill/>
          <a:ln>
            <a:noFill/>
          </a:ln>
        </p:spPr>
      </p:pic>
      <p:pic>
        <p:nvPicPr>
          <p:cNvPr id="385" name="Google Shape;385;p55">
            <a:hlinkClick r:id="rId11"/>
          </p:cNvPr>
          <p:cNvPicPr preferRelativeResize="0"/>
          <p:nvPr/>
        </p:nvPicPr>
        <p:blipFill rotWithShape="1">
          <a:blip r:embed="rId12">
            <a:alphaModFix/>
          </a:blip>
          <a:srcRect l="26242" t="24098" r="65670" b="62628"/>
          <a:stretch/>
        </p:blipFill>
        <p:spPr>
          <a:xfrm>
            <a:off x="2399425" y="1239475"/>
            <a:ext cx="739498" cy="682700"/>
          </a:xfrm>
          <a:prstGeom prst="rect">
            <a:avLst/>
          </a:prstGeom>
          <a:noFill/>
          <a:ln>
            <a:noFill/>
          </a:ln>
        </p:spPr>
      </p:pic>
      <p:sp>
        <p:nvSpPr>
          <p:cNvPr id="386" name="Google Shape;386;p55"/>
          <p:cNvSpPr txBox="1"/>
          <p:nvPr/>
        </p:nvSpPr>
        <p:spPr>
          <a:xfrm>
            <a:off x="483862" y="4527975"/>
            <a:ext cx="112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solidFill>
                  <a:schemeClr val="lt1"/>
                </a:solidFill>
              </a:rPr>
              <a:t>click to link</a:t>
            </a:r>
            <a:endParaRPr>
              <a:solidFill>
                <a:schemeClr val="lt1"/>
              </a:solidFill>
            </a:endParaRPr>
          </a:p>
        </p:txBody>
      </p:sp>
      <p:pic>
        <p:nvPicPr>
          <p:cNvPr id="387" name="Google Shape;387;p55">
            <a:hlinkClick r:id="rId13"/>
          </p:cNvPr>
          <p:cNvPicPr preferRelativeResize="0"/>
          <p:nvPr/>
        </p:nvPicPr>
        <p:blipFill rotWithShape="1">
          <a:blip r:embed="rId14">
            <a:alphaModFix/>
          </a:blip>
          <a:srcRect l="18487" t="62757" r="73104" b="27062"/>
          <a:stretch/>
        </p:blipFill>
        <p:spPr>
          <a:xfrm>
            <a:off x="1690200" y="3227950"/>
            <a:ext cx="768874" cy="523625"/>
          </a:xfrm>
          <a:prstGeom prst="rect">
            <a:avLst/>
          </a:prstGeom>
          <a:noFill/>
          <a:ln>
            <a:noFill/>
          </a:ln>
        </p:spPr>
      </p:pic>
      <p:pic>
        <p:nvPicPr>
          <p:cNvPr id="388" name="Google Shape;388;p55">
            <a:hlinkClick r:id="rId15"/>
          </p:cNvPr>
          <p:cNvPicPr preferRelativeResize="0"/>
          <p:nvPr/>
        </p:nvPicPr>
        <p:blipFill rotWithShape="1">
          <a:blip r:embed="rId16">
            <a:alphaModFix/>
          </a:blip>
          <a:srcRect l="66036" t="60567" r="26488" b="26159"/>
          <a:stretch/>
        </p:blipFill>
        <p:spPr>
          <a:xfrm>
            <a:off x="6038300" y="3115275"/>
            <a:ext cx="683573" cy="682700"/>
          </a:xfrm>
          <a:prstGeom prst="rect">
            <a:avLst/>
          </a:prstGeom>
          <a:noFill/>
          <a:ln>
            <a:noFill/>
          </a:ln>
        </p:spPr>
      </p:pic>
      <p:pic>
        <p:nvPicPr>
          <p:cNvPr id="389" name="Google Shape;389;p55">
            <a:hlinkClick r:id="rId17"/>
          </p:cNvPr>
          <p:cNvPicPr preferRelativeResize="0"/>
          <p:nvPr/>
        </p:nvPicPr>
        <p:blipFill rotWithShape="1">
          <a:blip r:embed="rId18">
            <a:alphaModFix/>
          </a:blip>
          <a:srcRect l="43855" t="43813" r="43854" b="43815"/>
          <a:stretch/>
        </p:blipFill>
        <p:spPr>
          <a:xfrm>
            <a:off x="4010075" y="2253600"/>
            <a:ext cx="1123848" cy="636301"/>
          </a:xfrm>
          <a:prstGeom prst="rect">
            <a:avLst/>
          </a:prstGeom>
          <a:noFill/>
          <a:ln>
            <a:noFill/>
          </a:ln>
        </p:spPr>
      </p:pic>
      <p:pic>
        <p:nvPicPr>
          <p:cNvPr id="390" name="Google Shape;390;p55"/>
          <p:cNvPicPr preferRelativeResize="0"/>
          <p:nvPr/>
        </p:nvPicPr>
        <p:blipFill>
          <a:blip r:embed="rId19">
            <a:alphaModFix/>
          </a:blip>
          <a:stretch>
            <a:fillRect/>
          </a:stretch>
        </p:blipFill>
        <p:spPr>
          <a:xfrm>
            <a:off x="214375" y="4551275"/>
            <a:ext cx="242975" cy="3005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a:blip r:embed="rId4">
            <a:alphaModFix/>
          </a:blip>
          <a:stretch>
            <a:fillRect/>
          </a:stretch>
        </p:blipFill>
        <p:spPr>
          <a:xfrm>
            <a:off x="0" y="-32250"/>
            <a:ext cx="9144000" cy="5175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0" y="0"/>
            <a:ext cx="9144000" cy="5226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0" y="0"/>
            <a:ext cx="9144000" cy="5199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a:off x="0" y="0"/>
            <a:ext cx="9144000" cy="52404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3935</Words>
  <Application>Microsoft Office PowerPoint</Application>
  <PresentationFormat>On-screen Show (16:9)</PresentationFormat>
  <Paragraphs>186</Paragraphs>
  <Slides>48</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Roboto</vt:lpstr>
      <vt:lpstr>Arial</vt:lpstr>
      <vt:lpstr>Roboto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Aidai Kadyralieva</cp:lastModifiedBy>
  <cp:revision>6</cp:revision>
  <dcterms:modified xsi:type="dcterms:W3CDTF">2022-06-10T10:33:57Z</dcterms:modified>
</cp:coreProperties>
</file>